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256" r:id="rId2"/>
    <p:sldId id="372" r:id="rId3"/>
    <p:sldId id="373" r:id="rId4"/>
    <p:sldId id="273" r:id="rId5"/>
    <p:sldId id="392" r:id="rId6"/>
    <p:sldId id="393" r:id="rId7"/>
    <p:sldId id="271" r:id="rId8"/>
    <p:sldId id="269" r:id="rId9"/>
    <p:sldId id="279" r:id="rId10"/>
    <p:sldId id="280" r:id="rId11"/>
    <p:sldId id="281" r:id="rId12"/>
    <p:sldId id="282" r:id="rId13"/>
    <p:sldId id="283" r:id="rId14"/>
    <p:sldId id="284" r:id="rId15"/>
    <p:sldId id="285" r:id="rId16"/>
    <p:sldId id="287" r:id="rId17"/>
    <p:sldId id="374" r:id="rId18"/>
    <p:sldId id="375" r:id="rId19"/>
    <p:sldId id="297" r:id="rId20"/>
    <p:sldId id="378" r:id="rId21"/>
    <p:sldId id="314" r:id="rId22"/>
    <p:sldId id="315" r:id="rId23"/>
    <p:sldId id="316" r:id="rId24"/>
    <p:sldId id="318" r:id="rId25"/>
    <p:sldId id="385" r:id="rId26"/>
    <p:sldId id="320" r:id="rId27"/>
    <p:sldId id="322" r:id="rId28"/>
    <p:sldId id="323" r:id="rId29"/>
    <p:sldId id="365" r:id="rId30"/>
    <p:sldId id="325" r:id="rId31"/>
    <p:sldId id="364" r:id="rId32"/>
    <p:sldId id="327" r:id="rId33"/>
    <p:sldId id="366" r:id="rId34"/>
    <p:sldId id="367" r:id="rId35"/>
    <p:sldId id="387" r:id="rId36"/>
    <p:sldId id="368" r:id="rId37"/>
    <p:sldId id="329" r:id="rId38"/>
    <p:sldId id="334" r:id="rId39"/>
  </p:sldIdLst>
  <p:sldSz cx="9144000" cy="6858000" type="screen4x3"/>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B6C"/>
    <a:srgbClr val="22D0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4" autoAdjust="0"/>
    <p:restoredTop sz="88957" autoAdjust="0"/>
  </p:normalViewPr>
  <p:slideViewPr>
    <p:cSldViewPr snapToGrid="0">
      <p:cViewPr varScale="1">
        <p:scale>
          <a:sx n="61" d="100"/>
          <a:sy n="61" d="100"/>
        </p:scale>
        <p:origin x="1878" y="42"/>
      </p:cViewPr>
      <p:guideLst/>
    </p:cSldViewPr>
  </p:slideViewPr>
  <p:outlineViewPr>
    <p:cViewPr>
      <p:scale>
        <a:sx n="33" d="100"/>
        <a:sy n="33" d="100"/>
      </p:scale>
      <p:origin x="0" y="-75420"/>
    </p:cViewPr>
  </p:outlineViewPr>
  <p:notesTextViewPr>
    <p:cViewPr>
      <p:scale>
        <a:sx n="1" d="1"/>
        <a:sy n="1" d="1"/>
      </p:scale>
      <p:origin x="0" y="0"/>
    </p:cViewPr>
  </p:notesTextViewPr>
  <p:notesViewPr>
    <p:cSldViewPr snapToGrid="0">
      <p:cViewPr varScale="1">
        <p:scale>
          <a:sx n="52" d="100"/>
          <a:sy n="52" d="100"/>
        </p:scale>
        <p:origin x="270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86F18FA-0889-49CF-AB75-EF4DD6CE41D8}" type="datetimeFigureOut">
              <a:rPr lang="fr-FR" smtClean="0"/>
              <a:t>07/12/2021</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1849CBF-A5F4-4BE7-9BEC-A55252EAB456}" type="slidenum">
              <a:rPr lang="fr-FR" smtClean="0"/>
              <a:t>‹N°›</a:t>
            </a:fld>
            <a:endParaRPr lang="fr-FR"/>
          </a:p>
        </p:txBody>
      </p:sp>
    </p:spTree>
    <p:extLst>
      <p:ext uri="{BB962C8B-B14F-4D97-AF65-F5344CB8AC3E}">
        <p14:creationId xmlns:p14="http://schemas.microsoft.com/office/powerpoint/2010/main" val="383268973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17:06:47.425"/>
    </inkml:context>
    <inkml:brush xml:id="br0">
      <inkml:brushProperty name="width" value="0.1" units="cm"/>
      <inkml:brushProperty name="height" value="0.2" units="cm"/>
      <inkml:brushProperty name="color" value="#FF8517"/>
      <inkml:brushProperty name="tip" value="rectangle"/>
      <inkml:brushProperty name="rasterOp" value="maskPen"/>
    </inkml:brush>
  </inkml:definitions>
  <inkml:trace contextRef="#ctx0" brushRef="#br0">1 67 16383,'16'0'0,"-2"0"0,-9 0 0,0 0 0,0 0 0,2 0 0,-1-2 0,2 1 0,-2-1 0,-1 2 0,0 0 0,0 0 0,2 0 0,-1 0 0,1 0 0,-2 0 0,0 0 0,1 0 0,-1 0 0,1 0 0,-1 0 0,1 0 0,-1 0 0,1-3 0,-1 3 0,1-3 0,-1 3 0,0 0 0,1 0 0,-1 0 0,1 0 0,-1-2 0,1 1 0,-1-1 0,1 2 0,-1 0 0,0 0 0,1-3 0,0 3 0,-1-3 0,1 1 0,-1 1 0,1-1 0,-1 2 0,1 0 0,-1-3 0,1 3 0,-1-3 0,1 3 0,-1 0 0,1 0 0,-1 0 0,0-2 0,1 1 0,-1-1 0,1 2 0,-1 0 0,0 0 0,0 0 0,1 0 0,0 0 0,-1 0 0,1 0 0,-1 0 0,1 0 0,-1-3 0,1 3 0,-1-3 0,1 3 0,-1 0 0,1 0 0,0 0 0,-1 0 0,1 0 0,-1 0 0,1 0 0,-1 0 0,1 0 0,-1 0 0,1 0 0,-1 0 0,1 0 0,-1 0 0,0 0 0,1 0 0,-1 0 0,1 0 0,0 0 0,-1 0 0,1 0 0,-1 0 0,1 0 0,-1 0 0,1 0 0,-1 0 0,1 0 0,-1 0 0,1 0 0,0 0 0,-1 0 0,1 0 0,-1 0 0,1 0 0,-1 0 0,1 0 0,-1 0 0,1 0 0,-1 0 0,1 0 0,0 0 0,-1 0 0,1 0 0,-1 0 0,1 0 0,-1 0 0,1 0 0,-1 0 0,1 0 0,3 0 0,-3 0 0,4 0 0,-5 0 0,4 0 0,-2 0 0,2 0 0,-4 0 0,1 0 0,0 0 0,-1 0 0,1 0 0,-1 0 0,4 0 0,-2 0 0,2 0 0,0 0 0,-2 0 0,2 0 0,-4 0 0,7 0 0,-5 0 0,5 0 0,-7 0 0,1 0 0,3 0 0,-3 0 0,4 0 0,-5 0 0,1 0 0,-1 0 0,5 0 0,-4 0 0,3 0 0,0 0 0,-2 0 0,2 0 0,-3 0 0,-1 0 0,1 0 0,-1 0 0,1 0 0,-1 0 0,4 0 0,-2 0 0,2 0 0,-3 0 0,-1 0 0,1 0 0,-1 0 0,3 0 0,-2 0 0,2 0 0,-3 3 0,1-3 0,-1 3 0,0-3 0,0 0 0,0 0 0,1 0 0,-1 0 0,0 0 0,0 0 0,1 0 0,-1 0 0,0 0 0,2 0 0,-1 0 0,1 0 0,-2 0 0,1 0 0,-1 0 0,0 0 0,1 0 0,-1 0 0,1 0 0,-1 0 0,0 0 0,1 0 0,-1 0 0,1 0 0,-1 0 0,0 0 0,0 0 0,1 0 0,1 0 0,-2 0 0,3 0 0,-3 0 0,1 0 0,-1 0 0,1 0 0,0 0 0,-1 0 0,1 0 0,-1 0 0,1 0 0,-1 0 0,1 0 0,-1 0 0,0 0 0,1 0 0,-1 0 0,0 0 0,1 0 0,-1 0 0,0 0 0,0 0 0,0 0 0,0 0 0,0 0 0,2 0 0,-1 0 0,1 0 0,-2 0 0,0 0 0,0 0 0,0 0 0,0 0 0,1 0 0,-1 0 0,0 0 0,0 0 0,0 0 0,2 0 0,-1 0 0,1-2 0,-1 1 0,-1-1 0,0 2 0,1 0 0,-1 0 0,0 0 0,0 0 0,0 0 0,0 0 0,1 0 0,-1 0 0,1 0 0,-1 0 0,0 0 0,0 0 0,1 0 0,-1 0 0,0 0 0,1 0 0,-1 0 0,0 0 0,0-2 0,0 1 0,0-1 0,2 2 0,-2 0 0,2 0 0,-2 0 0,-1 0 0,3 0 0,-1 0 0,0 0 0,-1 0 0,0 0 0,2 0 0,-1 0 0,1 0 0,-3 0 0,1-4 0,0 1 0,0-1 0,0 2 0,0 0 0,0 1 0,0-1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17:06:52.888"/>
    </inkml:context>
    <inkml:brush xml:id="br0">
      <inkml:brushProperty name="width" value="0.1" units="cm"/>
      <inkml:brushProperty name="height" value="0.2" units="cm"/>
      <inkml:brushProperty name="color" value="#FF8517"/>
      <inkml:brushProperty name="tip" value="rectangle"/>
      <inkml:brushProperty name="rasterOp" value="maskPen"/>
    </inkml:brush>
  </inkml:definitions>
  <inkml:trace contextRef="#ctx0" brushRef="#br0">1 67 16383,'14'-2'0,"-2"1"0,-7-1 0,1 2 0,-1-3 0,1 3 0,-1-3 0,5 3 0,0 0 0,0 0 0,3-3 0,-3 2 0,4-2 0,-1 3 0,6 0 0,-4-3 0,4 2 0,-1-2 0,-3 3 0,4 0 0,-5 0 0,4 0 0,-3 0 0,4 0 0,-5 0 0,-1 0 0,1 0 0,0 0 0,0 0 0,4 0 0,-3 0 0,4 0 0,-5 0 0,4 0 0,-3 0 0,9 0 0,-10 0 0,5 0 0,0 0 0,-5 0 0,5 0 0,-5 0 0,-4 0 0,3 0 0,-7 0 0,7 0 0,-7 0 0,7 0 0,-6 0 0,2 0 0,0 0 0,-2 0 0,6 0 0,-7 0 0,7 0 0,-7 0 0,3 0 0,1 0 0,-4 0 0,7 0 0,-7 0 0,4 0 0,-5 0 0,1 0 0,3 0 0,-3 0 0,3 0 0,1 0 0,-4 0 0,7 0 0,-3 0 0,6 0 0,-1 0 0,-3 0 0,1 0 0,-6 0 0,2 0 0,-4 0 0,1 0 0,-1 0 0,5 0 0,-4 0 0,3 0 0,-3 0 0,-1 0 0,5 0 0,-4 0 0,3 0 0,-3 0 0,-1 0 0,1 0 0,-1 0 0,1-2 0,-1 1 0,1-1 0,0 2 0,-1 0 0,1 0 0,-1 0 0,1 0 0,-1 0 0,3 0 0,-2 0 0,2 0 0,-2 0 0,0 0 0,-1 0 0,1-3 0,-1 3 0,1-3 0,-1 3 0,1 0 0,-1 0 0,1 0 0,-1 0 0,1 0 0,-1 0 0,1 0 0,0 0 0,-1 0 0,1 0 0,3 0 0,1-3 0,4 3 0,0-4 0,-1 4 0,1 0 0,-4-2 0,3 1 0,-7-1 0,7 2 0,-6 0 0,2 0 0,0-3 0,-3 2 0,3-2 0,-3 3 0,3 0 0,-2 0 0,2 0 0,-4 0 0,1 0 0,-1 0 0,1 0 0,0 0 0,-1 0 0,1 0 0,-1 0 0,1-2 0,-1 1 0,1-1 0,-1 2 0,1 0 0,-1-3 0,1 2 0,-1-1 0,0 2 0,0 0 0,2 0 0,-2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17:07:04.708"/>
    </inkml:context>
    <inkml:brush xml:id="br0">
      <inkml:brushProperty name="width" value="0.1" units="cm"/>
      <inkml:brushProperty name="height" value="0.2" units="cm"/>
      <inkml:brushProperty name="color" value="#FF8517"/>
      <inkml:brushProperty name="tip" value="rectangle"/>
      <inkml:brushProperty name="rasterOp" value="maskPen"/>
    </inkml:brush>
  </inkml:definitions>
  <inkml:trace contextRef="#ctx0" brushRef="#br0">0 79 16383,'19'0'0,"0"0"0,-6 0 0,1 0 0,0 0 0,0 0 0,-1 0 0,1-3 0,0 2 0,0-2 0,-1 3 0,1-3 0,0 2 0,0-2 0,0 0 0,-1 3 0,1-7 0,0 7 0,0-3 0,-4 3 0,3 0 0,-7-3 0,7 3 0,-7-3 0,7 3 0,-6 0 0,5 0 0,-1 0 0,-1 0 0,3 0 0,-3 0 0,3-3 0,1 2 0,0-2 0,0 3 0,0 0 0,-1-3 0,1 2 0,0-2 0,0 3 0,-1 0 0,1-3 0,0 2 0,0-2 0,-4 3 0,3 0 0,-3 0 0,4 0 0,-4 0 0,3 0 0,-7 0 0,7 0 0,-7 0 0,7 0 0,-6 0 0,5 0 0,-5 0 0,6 0 0,-7 0 0,7 0 0,-3 0 0,4 0 0,-4 0 0,3 0 0,-3 0 0,3 0 0,1 0 0,0 0 0,-4 0 0,3 0 0,-3 0 0,6 0 0,-5 0 0,0 0 0,-1 0 0,-4 0 0,3 0 0,0 0 0,-2 0 0,2 0 0,0 0 0,-2 0 0,2 0 0,0 0 0,-2 0 0,5 0 0,-2 0 0,0 0 0,3 0 0,-3 0 0,0 0 0,3 0 0,-3 0 0,0 0 0,3 0 0,-3 0 0,4 0 0,0 0 0,-2 0 0,2 0 0,-2 0 0,-2 0 0,3 0 0,-3 0 0,4 0 0,-4 0 0,3 0 0,-7 0 0,7-3 0,-3 3 0,0-3 0,3 3 0,-6 0 0,5 0 0,-5 0 0,6 0 0,-7 0 0,7 0 0,-7-3 0,7 2 0,-3-1 0,4 2 0,-4 0 0,3 0 0,-3 0 0,4 0 0,-4-3 0,3 3 0,-3-3 0,3 3 0,0-3 0,-4 3 0,4-3 0,-7 3 0,7 0 0,-6 0 0,2 0 0,-4 0 0,4 0 0,-2 0 0,2 0 0,-3 0 0,-1 0 0,1 0 0,-1 0 0,1 0 0,-1 0 0,1 0 0,3 0 0,-2 0 0,2 0 0,-4 0 0,5 0 0,-4 0 0,3 0 0,0 0 0,-2 0 0,2 0 0,0 0 0,0 0 0,4 0 0,-4 0 0,0 0 0,-3 0 0,0 0 0,-1 0 0,1 0 0,-1 2 0,1-1 0,-1 1 0,1-2 0,-1 0 0,1 0 0,-1 0 0,1 0 0,-1 0 0,5 0 0,-4 0 0,7 0 0,-7 0 0,7 0 0,-6 0 0,6 0 0,-7 0 0,3 3 0,-3-3 0,-1 3 0,1-3 0,-1 0 0,1 0 0,0 0 0,2 2 0,-2-1 0,2 1 0,-3-2 0,1 0 0,-1 3 0,1-3 0,-1 3 0,5-3 0,-4 0 0,3 2 0,0-1 0,-2 1 0,2-2 0,0 0 0,-2 0 0,6 0 0,-7 0 0,7 3 0,-7-2 0,4 2 0,-1-3 0,-3 0 0,3 0 0,1 0 0,-4 0 0,3 0 0,-3 0 0,-1 0 0,1 0 0,2 3 0,2-3 0,-1 3 0,0-3 0,-4 0 0,5 0 0,-4 0 0,3 0 0,-3 0 0,-1 2 0,1-1 0,-1 1 0,1-2 0,0 0 0,-1 0 0,1 0 0,-1 0 0,1 0 0,-1 0 0,1 0 0,-1 3 0,1-3 0,-1 3 0,1-3 0,0 0 0,-1 0 0,1 0 0,-1 2 0,1-1 0,-1 1 0,1-2 0,-1 0 0,0 3 0,1-3 0,-1 3 0,1-3 0,-1 0 0,1 0 0,-1 2 0,1-1 0,0 1 0,-1-2 0,1 0 0,-1 0 0,1 0 0,-1 0 0,1 0 0,-1 3 0,1-3 0,3 3 0,-2-3 0,5 0 0,-5 0 0,6 0 0,-7 0 0,7 0 0,-6 0 0,5 0 0,-5 0 0,6 0 0,-4 0 0,0 0 0,3 0 0,-5 0 0,2 0 0,-4 0 0,1 0 0,-1 0 0,5 0 0,-4 0 0,3 0 0,-3 0 0,-1 0 0,1 0 0,-1 0 0,5 0 0,-4 0 0,3 0 0,-3 0 0,-1 0 0,1 0 0,-1 0 0,1 0 0,0 0 0,-1 0 0,0 0 0,2 0 0,-1 0 0,1 0 0,-2 0 0,0 0 0,1 0 0,-1 0 0,1 0 0,-1 0 0,0 0 0,1 0 0,0 0 0,-1 0 0,1 0 0,-1 0 0,1 0 0,-1 0 0,0 0 0,1 0 0,-1 0 0,1 0 0,-1 0 0,1 0 0,-1 0 0,1 0 0,3 0 0,-2 0 0,5 0 0,-5 0 0,6 0 0,-3 0 0,0 0 0,3 0 0,-7 0 0,7 0 0,-6 0 0,2 0 0,-4 0 0,1 0 0,-1 0 0,1 0 0,0 0 0,-1 0 0,0 0 0,1 0 0,-1 0 0,0 0 0,2 0 0,-2 0 0,3 0 0,-4 0 0,2 0 0,-1 0 0,0 0 0,0 0 0,0 0 0,2 0 0,-2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17:12:26.214"/>
    </inkml:context>
    <inkml:brush xml:id="br0">
      <inkml:brushProperty name="width" value="0.1" units="cm"/>
      <inkml:brushProperty name="height" value="0.6" units="cm"/>
      <inkml:brushProperty name="color" value="#FFFFFF"/>
      <inkml:brushProperty name="inkEffects" value="pencil"/>
    </inkml:brush>
  </inkml:definitions>
  <inkml:trace contextRef="#ctx0" brushRef="#br0">186 136 16383,'0'8'0,"0"-2"0,0-4 0,0 0 0,-1 1 0,1-1 0,-1 1 0,1 0 0,-1-1 0,1 1 0,-1 0 0,1 0 0,0 0 0,0 0 0,0-1 0,0 1 0,0 1 0,0-2 0,0 1 0,0-1 0,0 2 0,0-2 0,0 1 0,0 0 0,0 0 0,0 0 0,0-12 0,0 6 0,0-9 0,0 10 0,0-1 0,0 0 0,0 0 0,0-1 0,0 2 0,0-1 0,0 0 0,0-2 0,0 1 0,0 0 0,0 0 0,0 1 0,0-1 0,0 2 0,0-1 0,0-1 0,0 1 0,0-1 0,0 2 0,0-1 0,0 0 0,0 12 0,0-6 0,0 10 0,0-7 0,0 1 0,0-1 0,0 0 0,0 0 0,0 0 0,0 0 0,0-1 0,0 1 0,0-3 0,0 1 0,0-2 0,0 1 0,0 0 0,0 0 0,0 0 0,0 0 0,0-14 0,0 6 0,0-13 0,0 9 0,0-2 0,0 0 0,0 0 0,0 0 0,0 2 0,0-2 0,0 6 0,0-3 0,0 5 0,0-1 0,-1 2 0,1 0 0,-1 10 0,1-4 0,0 8 0,0-6 0,1 0 0,0 1 0,0-1 0,-1 0 0,0 0 0,0 0 0,0 0 0,0-1 0,0 1 0,0-3 0,0 2 0,0-2 0,0 1 0,0-1 0,0-1 0,0-10 0,0 4 0,0-9 0,0 7 0,-1 0 0,0 0 0,0 1 0,1-1 0,0 3 0,-2-2 0,2 2 0,-1-1 0,0 2 0,0-1 0,-2 11 0,1-5 0,-1 9 0,0-6 0,1 1 0,-1-1 0,2-2 0,-1 0 0,0-1 0,1-1 0,-1 1 0,0-1 0,1 0 0,-3-1 0,2-1 0,-1-1 0,0-5 0,0 1 0,-3-5 0,3 3 0,-4-3 0,4 5 0,-4-3 0,5 5 0,-3-1 0,3 1 0,-1 1 0,1-1 0,1 1 0,-2-1 0,2 1 0,0 0 0,7 5 0,-2-1 0,5 5 0,-3-4 0,-3-1 0,2 0 0,-2 0 0,1-1 0,-1 1 0,-1-2 0,1 1 0,-1 0 0,1-1 0,-1 2 0,1-2 0,-1 1 0,0 0 0,0 2 0,-5 0 0,0-1 0,-4-1 0,-1-1 0,-1 0 0,-2 0 0,2 0 0,1 0 0,1 0 0,3-1 0,0 1 0,1-2 0,2 0 0,6 1 0,-1 0 0,8 1 0,-5 0 0,1 0 0,-3 0 0,1 0 0,-3 0 0,2 0 0,-2 0 0,1 0 0,-1 0 0,-1 0 0,1 2 0,-13-1 0,3 1 0,-10-1 0,8-5 0,-2-1 0,4-3 0,-2-1 0,6 2 0,-2-1 0,5 1 0,-2 3 0,2-2 0,0 3 0,0-1 0,0 2 0,2-1 0,0 2 0,1 0 0,0 1 0,-1 0 0,2 0 0,-1 0 0,2 0 0,-2 0 0,1 0 0,0 1 0,-1 1 0,1 2 0,-1 1 0,-1 1 0,-1 0 0,0 0 0,0 0 0,0 3 0,-1-3 0,0 3 0,0-1 0,0-3 0,0 3 0,0-3 0,0 1 0,-1-2 0,0 0 0,-2-1 0,-1 0 0,1-2 0,-3 0 0,2-1 0,-2 0 0,0 0 0,-1-1 0,1-4 0,1-3 0,-2-3 0,3 2 0,-1-1 0,3 3 0,0-1 0,2 2 0,0 1 0,0-1 0,0 3 0,0-1 0,1 2 0,2-1 0,4 2 0,0-1 0,1 2 0,-2 0 0,0 0 0,-1 0 0,-1 0 0,-2 1 0,1 1 0,0 2 0,-2 0 0,0 3 0,-1-1 0,0 0 0,0 2 0,0-1 0,0 0 0,0-2 0,0-2 0,0 1 0,0 1 0,0-3 0,0 3 0,-2-3 0,0 0 0,-4-1 0,2-1 0,-2 0 0,-1 0 0,-1 0 0,1 0 0,-2-5 0,4-4 0,0-2 0,0-6 0,3 3 0,0-3 0,2-1 0,0 1 0,4 0 0,5 4 0,1 1 0,7 5 0,-5 4 0,1 1 0,-4 2 0,-1 0 0,-3 1 0,0 4 0,-2 2 0,-1 4 0,0 0 0,-2-2 0,0 2 0,0-5 0,0 5 0,0-4 0,0 1 0,0-2 0,0 0 0,0 1 0,-2-1 0,0 0 0,-2-1 0,1 0 0,-3-1 0,1 0 0,-1-1 0,0 0 0,-1-1 0,-1 0 0,1-2 0,-1 0 0,4 0 0,-2 0 0,3 0 0,-1-2 0,2 1 0,1-5 0,1 1 0,0-4 0,0 3 0,0 0 0,0 0 0,1 1 0,5 1 0,-1 2 0,3 1 0,-2 1 0,0 0 0,1 0 0,-3 0 0,0 0 0,-1 0 0,-1 1 0,0 3 0,-1 1 0,-1 0 0,0 1 0,0-1 0,0 1 0,0-2 0,0 2 0,0-3 0,-2 3 0,1-3 0,-4 1 0,3-2 0,-4 1 0,1 0 0,-1-1 0,0-1 0,0-1 0,-3 0 0,4 0 0,-3-2 0,5-4 0,-2-3 0,1-2 0,2-3 0,1 3 0,1-6 0,0 5 0,0 1 0,3 2 0,2 4 0,4 2 0,0 2 0,1 1 0,-3 0 0,0 0 0,-1 0 0,-3 5 0,2-1 0,-2 4 0,-1 0 0,-1-1 0,-1 1 0,0-2 0,0 3 0,0-4 0,0 3 0,0-4 0,0 2 0,0 1 0,-1-3 0,-1 0 0,-2-1 0,0 0 0,-2 0 0,0 0 0,-1-1 0,3-1 0,-2-1 0,2 0 0,-3-1 0,3-2 0,-1-2 0,2-4 0,1 1 0,0-1 0,2 0 0,0 3 0,0 0 0,0 1 0,0 1 0,5 1 0,-1 2 0,5-1 0,-1 2 0,-1 0 0,1 0 0,-2 0 0,-1 0 0,-1 1 0,-2 1 0,1 2 0,-2-1 0,1 2 0,-2 0 0,0 1 0,0 0 0,0 0 0,0 1 0,-1-3 0,-2 2 0,-2-3 0,-1 2 0,0-2 0,-3-2 0,3 1 0,-3-2 0,3 0 0,0 0 0,-1-5 0,1-1 0,0-8 0,0-1 0,2-2 0,1 0 0,1 0 0,2 3 0,0 2 0,0 4 0,3 3 0,3 0 0,3 3 0,2 1 0,-3 1 0,1 0 0,-1 0 0,-3 0 0,3 2 0,-5 2 0,2 2 0,-3 0 0,0 0 0,-1 3 0,0-3 0,-1 3 0,0-3 0,0 0 0,0 0 0,0 0 0,0 1 0,-1-3 0,-1 0 0,-2-1 0,0 0 0,-2 0 0,-1-1 0,-1-1 0,1-1 0,-1 0 0,2 0 0,1-5 0,0-1 0,1-5 0,1 2 0,1-2 0,1 3 0,1-3 0,0 2 0,0 0 0,2 3 0,4 1 0,3 2 0,2 1 0,0 2 0,0 0 0,-2 0 0,-1 0 0,-2 0 0,-1 0 0,-1 0 0,-1 1 0,-1 2 0,1 0 0,-2 3 0,1-1 0,-2-1 0,0 2 0,0-2 0,0 3 0,0-3 0,0 2 0,-2-2 0,1 1 0,-4 1 0,2-3 0,-2 1 0,0-1 0,1 0 0,-2-2 0,1 0 0,1-1 0,-2 0 0,2 0 0,-2-5 0,0-3 0,1-7 0,1-2 0,2 0 0,2 2 0,0 2 0,0 4 0,0 0 0,3 6 0,2 0 0,2 3 0,1 0 0,-2 0 0,1 0 0,-3 0 0,0 1 0,-1 2 0,-2 2 0,1 1 0,-2 0 0,0-1 0,0-1 0,0-2 0,0 1 0,-1-1 0,-2 0 0,0-1 0,-3-1 0,1 0 0,1 0 0,0 0 0,2 0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17:12:45.440"/>
    </inkml:context>
    <inkml:brush xml:id="br0">
      <inkml:brushProperty name="width" value="0.1" units="cm"/>
      <inkml:brushProperty name="height" value="0.6" units="cm"/>
      <inkml:brushProperty name="color" value="#FFFFFF"/>
      <inkml:brushProperty name="inkEffects" value="pencil"/>
    </inkml:brush>
  </inkml:definitions>
  <inkml:trace contextRef="#ctx0" brushRef="#br0">69 137 16383,'7'-3'0,"1"-3"0,-2-2 0,2-6 0,0-1 0,0-2 0,-1 0 0,-1 3 0,0 0 0,-3 5 0,2 1 0,-2 3 0,-1 1 0,0 3 0,0-1 0,0 7 0,0-1 0,-2 7 0,0-4 0,0 3 0,0 2 0,0-1 0,-2 3 0,0-3 0,-2 3 0,0-2 0,2-1 0,-1 0 0,2-5 0,0 3 0,1-5 0,0 0 0,0-1 0,0-1 0,0-9 0,0 5 0,0-6 0,0 18 0,0-2 0,0 7 0,0-7 0,0-2 0,0-1 0,0 1 0,0-4 0,0 3 0,3-5 0,0-5 0,2 0 0,-1-5 0,-1 1 0,1-5 0,0 2 0,0-2 0,-1 6 0,-1-1 0,1 5 0,-3 0 0,1 1 0,1 2 0,1 0 0,1 1 0,-2 3 0,-1 1 0,-1 5 0,0 0 0,0 2 0,-2 3 0,-2 0 0,-1 4 0,-1-4 0,2 3 0,0-6 0,2 1 0,0-4 0,2-3 0,0-1 0,0-2 0,2-16 0,-2 7 0,4-21 0,-4 13 0,2-6 0,-2 4 0,0 3 0,0 2 0,0 6 0,1 3 0,1 12 0,-1-6 0,0 11 0,-1-11 0,0 2 0,0 0 0,0 1 0,0 0 0,0 3 0,0-3 0,0 3 0,0-5 0,0 2 0,-1-3 0,0 1 0,4-18 0,-1 6 0,4-16 0,-4 10 0,2-1 0,-2 2 0,0 5 0,0 1 0,-1 5 0,0-1 0,3 7 0,-3-1 0,1 5 0,-2-2 0,0 2 0,0-1 0,0 1 0,0 0 0,0-1 0,-1 1 0,1-3 0,-2-1 0,2-1 0,0-1 0,0-11 0,0 0 0,0-9 0,0 4 0,0 3 0,0 3 0,0-1 0,0 5 0,0 0 0,2 2 0,1 1 0,0 6 0,0-3 0,-1 9 0,-2-6 0,0 3 0,0 0 0,0-1 0,0 1 0,0-2 0,0 1 0,-2-1 0,2-2 0,-1 0 0,1-1 0,0-11 0,0 2 0,0-10 0,0 5 0,0 2 0,0 1 0,0 2 0,0 1 0,0 1 0,0 15 0,0-6 0,0 12 0,0-8 0,0 0 0,-2 2 0,0-3 0,-1 1 0,-1 0 0,1-3 0,2-2 0,-1 1 0,2-3 0,0-10 0,0-4 0,0-5 0,0-6 0,0 7 0,0-4 0,0 6 0,0 2 0,0 4 0,0 7 0,2 10 0,-2 1 0,1 5 0,-1-7 0,0-2 0,0 0 0,0 0 0,0 1 0,-1-1 0,-1-2 0,1 2 0,-1-3 0,1 1 0,0-2 0,-2-8 0,0 0 0,-2-6 0,1 4 0,3 3 0,-2 1 0,2 3 0,0 7 0,0-1 0,1 6 0,0-3 0,0-1 0,0 1 0,0-2 0,0 0 0,-2 0 0,2 1 0,-3-3 0,2 0 0,0-1 0,-2-2 0,1 0 0,-1-4 0,-3-2 0,2-7 0,-1-2 0,1-1 0,0 4 0,2 2 0,-1 5 0,3 2 0,3 9 0,-1-4 0,3 8 0,-3-8 0,0 3 0,-1-3 0,-1 1 0,0-2 0,0 2 0,0-1 0,0 1 0,0-1 0,-3-2 0,0-2 0,-8-11 0,4 2 0,-7-13 0,5 8 0,0-3 0,2 6 0,3 6 0,0 3 0,2 1 0,0 9 0,1 0 0,1 6 0,0-4 0,0 1 0,0-3 0,0 1 0,0-3 0,0 1 0,0-3 0,0 1 0,-6-18 0,1 7 0,-6-20 0,0 11 0,3-5 0,-2 8 0,6 2 0,1 6 0,3 2 0,6 4 0,-1-1 0,5 2 0,-4-2 0,2 0 0,-1 0 0,1 1 0,-3-1 0,0 3 0,0-3 0,-1 3 0,2-2 0,-3 2 0,3 0 0,-3 0 0,1-1 0,0 1 0,-1 0 0,1-1 0,-2 0 0,1-1 0,-1-1 0,2 0 0,-1 0 0,0 0 0,0 0 0,-1 0 0,1-3 0,1 0 0,-1-2 0,1 1 0,-1 2 0,-1-1 0,1 2 0,-2 5 0,2 3 0,-3 5 0,4 1 0,-2 2 0,5 2 0,-1 0 0,3 0 0,-3 0 0,2-3 0,-2 0 0,0-3 0,-1-2 0,-1-2 0,-1-3 0,2-1 0,-3-2 0,0 0 0,2-1 0,-2 0 0,1-1 0,0 0 0,-1 0 0,-1-5 0,0 2 0,-1-4 0,0 2 0,0 0 0,0 2 0,0-2 0,0 1 0,0 1 0,0 0 0,0 1 0,0 1 0,0-2 0,0 1 0,0 0 0,0 1 0,0-1 0,0 0 0,0 0 0,0 0 0,0 0 0,0 0 0,0 0 0,-1 1 0,1-1 0,-3 1 0,3-2 0,-1 13 0,1-6 0,0 10 0,0-7 0,0 0 0,1 0 0,0 0 0,0-1 0,-1 1 0,0-2 0,0 1 0,0 0 0,0-2 0,0 3 0,0-3 0,0 3 0,0-3 0,0 1 0,0-2 0,0 1 0,0 1 0,0-1 0,0 1 0,0-2 0,0 1 0,0 0 0,0 0 0,0 0 0,5-9 0,-3 2 0,5-7 0,-4 5 0,0 0 0,0 0 0,0 1 0,-1 0 0,-1 0 0,0-1 0,-1 0 0,2 0 0,-2-1 0,0 1 0,0 0 0,0 2 0,0-2 0,0 3 0,0-1 0,0 1 0,0 1 0,0-1 0,0 0 0,0 0 0,0 0 0,-1 1 0,1-1 0,-1 10 0,1-4 0,0 11 0,0-7 0,0 1 0,0-2 0,0 1 0,0-1 0,0-2 0,0 2 0,0-1 0,0-1 0,0 2 0,0-3 0,0 1 0,0 0 0,0-1 0,-3 1 0,2-1 0,-2-1 0,3 1 0,0-1 0,0 2 0,0-2 0,0 2 0,0-13 0,2 5 0,-2-9 0,2 5 0,-2-1 0,0-2 0,0 0 0,0-3 0,0 5 0,0-5 0,0 6 0,0-1 0,0 0 0,0 5 0,0 0 0,0 1 0,0 1 0,0-2 0,0 1 0,0 0 0,0 1 0,0-1 0,0 0 0,0 0 0,0 0 0,0 10 0,0-3 0,0 11 0,0-8 0,0 3 0,0-3 0,0 1 0,0 1 0,0-2 0,0 1 0,0-2 0,0-1 0,0 0 0,0 0 0,0-1 0,0 2 0,0-3 0,0 1 0,0-1 0,0-1 0,0 2 0,0-2 0,0 2 0,0-2 0,0 1 0,0-13 0,0 3 0,0-10 0,0 6 0,0 0 0,0 0 0,0 2 0,0 0 0,0 3 0,0 2 0,-2-2 0,2 3 0,-2-1 0,2 2 0,0 10 0,0-3 0,0 8 0,0-7 0,0-1 0,0 1 0,0-4 0,0 3 0,0-3 0,0 0 0,0 2 0,0-1 0,2-1 0,0-9 0,0 1 0,-1-8 0,-1 0 0,0 2 0,0-4 0,0 6 0,0-3 0,0 6 0,0 1 0,0 0 0,0 3 0,0-1 0,0 14 0,0-4 0,0 11 0,0-8 0,0 2 0,0-3 0,0 1 0,0 0 0,0-3 0,0-2 0,0 0 0,0-1 0,0-1 0,0 2 0,0-1 0,0-12 0,0 2 0,0-10 0,0 6 0,0 2 0,0 0 0,-1 5 0,0 0 0,-1 2 0,2 10 0,-1-1 0,1 5 0,0-1 0,0-5 0,0 3 0,0-3 0,0 0 0,0-1 0,0-1 0,0-2 0,0 1 0,0-10 0,0 1 0,-2-11 0,0 2 0,-2 1 0,1 2 0,0 4 0,2 2 0,-1 1 0,0 3 0,2 9 0,0-1 0,0 6 0,0-6 0,0 0 0,0 0 0,0 0 0,0 1 0,0-3 0,0 0 0,0-1 0,0-1 0,-3-13 0,1 4 0,-5-12 0,3 5 0,-3 5 0,3-4 0,0 6 0,1 0 0,1 7 0,1 8 0,1 2 0,0 1 0,0-2 0,0-3 0,0 0 0,0 0 0,0-1 0,0-1 0,0-2 0,0 1 0,0-12 0,0 3 0,0-8 0,-2 3 0,1 6 0,-2-1 0,1 3 0,4 12 0,0-5 0,1 8 0,0-6 0,-3-3 0,2 1 0,-1-2 0,-1 1 0,1-1 0,-1 1 0,3-9 0,-1 5 0,1-4 0,-1 10 0,-2-1 0,3 3 0,-3-5 0,2 0 0,0 0 0,-1-1 0,2 2 0,-3-13 0,3 4 0,-3-11 0,2 8 0,-1 1 0,-1 4 0,3-1 0,-3 3 0,1 11 0,-1-7 0,0 10 0,0-8 0,0-1 0,0 1 0,0-1 0,0-1 0,0 2 0,0-2 0,0-10 0,2 2 0,-2-14 0,2 11 0,-2-5 0,0 9 0,0-1 0,0 16 0,0-6 0,0 11 0,0-9 0,0-2 0,0 2 0,0-3 0,0 1 0,0-1 0,0-1 0,0 2 0,0-2 0,0 2 0,0-2 0,0 0 0,0 2 0,0-2 0,0 2 0,0-2 0,0 0 0,0 2 0,0-2 0,0 1 0,0 0 0,0 0 0,0-1 0,0 1 0,0 0 0,0 0 0,0 0 0,0 0 0,-1-1 0,1 1 0,-1 0 0,1-10 0,-3 5 0,3-8 0,-3 7 0,3 1 0,0-1 0,0 0 0,0 0 0,-1 0 0,1 1 0,-2-1 0,1 1 0,-1-2 0,2 1 0,-3-3 0,1 2 0,0-3 0,0 3 0,2-2 0,-1 3 0,1-1 0,0 2 0,0-1 0,0 0 0,-2 0 0,2-1 0,-1 0 0,1 1 0,0-3 0,-1 4 0,1-4 0,-1 3 0,1-3 0,0 3 0,0-2 0,0 2 0,0-1 0,0 1 0,0 1 0,0 11 0,0-5 0,0 12 0,0-7 0,0 0 0,0-1 0,0 0 0,0-1 0,0 1 0,0-1 0,0-1 0,0 0 0,0 0 0,0-1 0,0 0 0,0-2 0,0 3 0,0-3 0,0 1 0,0 0 0,0-1 0,0 1 0,0-1 0,0-1 0,0 2 0,0-2 0,0 2 0,0-2 0,0 1 0,0 0 0,0-1 0,2 0 0,0-1 0,2-3 0,-1 0 0,-1-3 0,2-2 0,-1-2 0,-1-2 0,1 0 0,-2-3 0,0 3 0,1-3 0,-2 3 0,2 0 0,-2 2 0,0 1 0,0 2 0,0 1 0,0 1 0,1 2 0,1 8 0,-1-2 0,1 5 0,-2-5 0,0 0 0,0-1 0,0 1 0,0 0 0,0-1 0,0 1 0,0-1 0,0 1 0,0-1 0,0 1 0,0-2 0,0 1 0,0 0 0,0 0 0,-1 1 0,1-2 0,-2 1 0,1-1 0,0 1 0,1 0 0,0-1 0,-1 2 0,1-2 0,-2 0 0,2 1 0,-1-1 0,1 1 0,0 0 0,0 0 0,0 0 0,0 0 0,0-1 0,0 1 0,0 0 0,0-1 0,0 1 0,0 0 0,0 0 0,0-1 0,0 1 0,0 0 0,0 0 0,0-1 0,0 1 0,0 0 0,0 0 0,0 0 0,0 0 0,0-1 0,0 1 0,2-10 0,-1 3 0,3-7 0,-4 2 0,3 3 0,-3-5 0,1 4 0,-1-3 0,2 3 0,-2-1 0,2 2 0,-2 1 0,0 1 0,0 2 0,0-1 0,0 0 0,0 0 0,0 0 0,0 1 0,0 10 0,0-4 0,0 8 0,0-7 0,0 1 0,0-3 0,0 2 0,0-2 0,0 1 0,0 0 0,0-1 0,0 2 0,-2-3 0,2 0 0,-1 1 0,1-1 0,0 2 0,0-2 0,-4-8 0,2 2 0,-3-8 0,2 3 0,1 3 0,-1-3 0,0 3 0,0 0 0,0 1 0,0 2 0,1 2 0,-1 1 0,0 0 0,0 0 0,-1 3 0,2 0 0,0 4 0,-1-3 0,2 0 0,0-1 0,-2-1 0,2 0 0,-2-1 0,0-1 0,-1 0 0,2-3 0,-1 0 0,0-2 0,0 1 0,1 3 0,-1-2 0,1 3 0,-1-1 0,0 1 0,0 0 0,1 0 0,0 0 0,-2 0 0,1 0 0,0-1 0,0 1 0,1-1 0,-1 1 0,1-2 0,-1 1 0,1 0 0,0-1 0,-1 1 0,1 0 0,-2 1 0,2 0 0,-2 0 0,0-1 0,1 1 0,-3-2 0,3 2 0,-2-1 0,0 1 0,1-2 0,-2 2 0,1 0 0,-1 0 0,0 0 0,0 0 0,0 0 0,-1 0 0,3 0 0,-2 0 0,3-1 0,-1 1 0,2-1 0,-1 0 0,2-2 0,6 2 0,-2-1 0,5 2 0,-6 0 0,2 0 0,-1 0 0,3 0 0,-2 0 0,1 0 0,1 0 0,-3 0 0,2 0 0,-2 0 0,1 0 0,-1 0 0,-1 0 0,1 1 0,-1-1 0,1 3 0,-1-2 0,2 0 0,-1 2 0,1-2 0,-1 0 0,1 2 0,-1-3 0,1 2 0,-2-2 0,1 0 0,0 0 0,0 0 0,2 0 0,-2 0 0,1 0 0,-1 0 0,-1 0 0,2 0 0,-1 1 0,-1 0 0,0 1 0,-2 0 0,3 1 0,-3-1 0,1 1 0,0-1 0,-1 0 0,3 1 0,-3-1 0,2 1 0,-2-1 0,1 1 0,1-1 0,-2 1 0,2-1 0,-2 1 0,2-1 0,0 2 0,1-1 0,-2 3 0,2-3 0,-2 1 0,1-2 0,1 1 0,-2-1 0,1 1 0,0-1 0,0 1 0,0-1 0,0 1 0,-2-1 0,2 1 0,-2-1 0,2 0 0,0 1 0,1-2 0,-1 0 0,1-1 0,0 0 0,-1 0 0,2-2 0,-2 0 0,-1-3 0,2 2 0,-3-1 0,2 1 0,-2 1 0,3-1 0,-3 1 0,1-1 0,0 1 0,-1-2 0,1 1 0,1-1 0,-2 1 0,1 1 0,-1-1 0,0 0 0,0 0 0,0 1 0,0-1 0,0 0 0,0 1 0,0-2 0,0 2 0,0 0 0,0-2 0,0 2 0,0-1 0,-1 0 0,-1 1 0,1 0 0,-1-1 0,1 1 0,-1-1 0,0 1 0,2-1 0,-3 1 0,2-1 0,-1 2 0,-1-1 0,2 1 0,-1-2 0,0 0 0,1 0 0,-1 0 0,2 1 0,-1-1 0,0 1 0,1-1 0,-2 0 0,2 1 0,-1-1 0,-1 1 0,2 0 0,-2-1 0,1 1 0,-2 1 0,1-1 0,1 0 0,-2 0 0,3-1 0,-2 1 0,1-1 0,-2 2 0,1-2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7T11:12:22.176"/>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 8 16383,'27'0'0,"-4"0"0,-17 0 0,1 0 0,6 0 0,-5 0 0,5 0 0,-2 0 0,-4 0 0,7 0 0,-4 0 0,1 0 0,2 0 0,-5 0 0,6 0 0,-5 0 0,7 0 0,-8 0 0,8 0 0,-3 0 0,0 0 0,3 0 0,-8 0 0,8 0 0,-7 0 0,2 0 0,4 0 0,-6 0 0,6 0 0,-4 0 0,-3 0 0,7 0 0,-7 0 0,10 0 0,-9 0 0,6 0 0,-5 0 0,-3 0 0,7 0 0,-3 0 0,-1 0 0,4 0 0,-2 0 0,-1 0 0,1 0 0,3 0 0,-6 0 0,5 0 0,-2 0 0,-4 0 0,8 0 0,-8 0 0,9 0 0,-9 0 0,8 0 0,-8 0 0,9 0 0,-5 0 0,1 0 0,-1 0 0,-1 0 0,-2 0 0,7 0 0,-3 0 0,-1 0 0,5 0 0,-5 0 0,6 0 0,-1 0 0,-4 0 0,3 0 0,-3 0 0,0 0 0,3 0 0,-3 0 0,0 0 0,3 0 0,-8 0 0,8 0 0,-7 0 0,7 0 0,-8 0 0,8 0 0,-3 0 0,4 0 0,-4 0 0,3 0 0,-8 0 0,9 0 0,-9 0 0,8 0 0,-3 0 0,0 0 0,3 0 0,-3 0 0,-1 0 0,5 0 0,-5 0 0,6 0 0,-1 0 0,1 0 0,-1 0 0,0 0 0,9 0 0,-7 0 0,6 0 0,-8 0 0,-4 0 0,4 0 0,-5 0 0,1 0 0,3 0 0,-7 0 0,2 0 0,1 0 0,-4 0 0,8 0 0,-3 0 0,4 0 0,1 0 0,-1 0 0,1 0 0,-1 0 0,-4 0 0,3 0 0,-3 0 0,4 0 0,-4 0 0,3 0 0,-3 0 0,0-3 0,3 2 0,-3-2 0,-1 3 0,0 0 0,0 0 0,-4 0 0,7 0 0,-8 0 0,8 0 0,-7 0 0,4 0 0,0 0 0,-4 0 0,11 0 0,-10 0 0,6 0 0,-5 0 0,2 0 0,-1 0 0,6 0 0,-5 0 0,1 0 0,4 0 0,-5 0 0,6 0 0,-5 0 0,3 0 0,-8 0 0,8 0 0,-8 0 0,9 0 0,-9 0 0,8 0 0,-3 0 0,0 0 0,3 0 0,-3 0 0,4 0 0,-4 0 0,3 0 0,-3 0 0,0 0 0,3 0 0,-3 0 0,4 0 0,-4 0 0,3 0 0,-8 0 0,9 0 0,-9 0 0,4 0 0,2 0 0,-5 0 0,6 0 0,0 0 0,-6 0 0,10 0 0,-11 0 0,8 0 0,-7 0 0,7 0 0,-8 0 0,8 0 0,-3 4 0,0-3 0,3 2 0,-3-3 0,4 0 0,1 0 0,-1 0 0,6 0 0,-4 0 0,5 0 0,-12 0 0,5 0 0,-4 0 0,4 4 0,-4-3 0,3 3 0,-3-4 0,-1 0 0,5 0 0,-9 0 0,8 0 0,-8 0 0,4 0 0,3 0 0,-7 0 0,7 0 0,-5 0 0,1 0 0,0 0 0,2 0 0,-1 0 0,-1 0 0,1 0 0,-2 0 0,1 0 0,0 0 0,2 0 0,-5 0 0,5 0 0,0 0 0,-2 0 0,5 0 0,-3 0 0,4 0 0,1 0 0,-1 0 0,1 0 0,-1 0 0,0 0 0,1 0 0,-1 0 0,1 0 0,5 0 0,-4 0 0,11 0 0,-5 0 0,6 0 0,-6 0 0,5 0 0,-11 0 0,4 0 0,-5 0 0,-1 0 0,1 0 0,-6 0 0,5 0 0,-4 0 0,-1 0 0,5 0 0,-5 0 0,1 0 0,3 0 0,-3 0 0,0 0 0,3 0 0,-3 0 0,0 0 0,3 0 0,-8 0 0,9 0 0,-5 0 0,1 0 0,3 0 0,-7 0 0,2 0 0,4-3 0,-6 2 0,6-2 0,-5 3 0,-2 0 0,4 0 0,-1 0 0,0 0 0,2 0 0,-5 0 0,5 0 0,-2 0 0,0 0 0,7 0 0,-10 0 0,7 0 0,-5 0 0,-2 0 0,5 0 0,-2 0 0,0 0 0,1 0 0,-4 0 0,5 0 0,-2 0 0,0 0 0,3 0 0,-6 0 0,4 0 0,-2 0 0,3 0 0,-2 0 0,1 0 0,-2 0 0,1 0 0,-1 0 0,4 0 0,-7 0 0,7 0 0,-3 3 0,0-2 0,2 2 0,-5 0 0,5-2 0,-2 2 0,0-3 0,1 3 0,-4-2 0,5 1 0,-2-2 0,-1 3 0,2-2 0,-2 2 0,1-3 0,1 0 0,-2 0 0,-1 3 0,0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917575" y="744538"/>
            <a:ext cx="4962525" cy="3722687"/>
          </a:xfrm>
          <a:prstGeom prst="rect">
            <a:avLst/>
          </a:prstGeom>
        </p:spPr>
        <p:txBody>
          <a:bodyPr/>
          <a:lstStyle/>
          <a:p>
            <a:endParaRPr/>
          </a:p>
        </p:txBody>
      </p:sp>
      <p:sp>
        <p:nvSpPr>
          <p:cNvPr id="236" name="Shape 236"/>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51876528"/>
      </p:ext>
    </p:extLst>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tudyrama.com/formations/diplomes/bac/les-programmes-et-attendus-des-12-specialites/bac-2021-tout-savoir-sur-la-specialite-mathematiques-106372" TargetMode="External"/><Relationship Id="rId7" Type="http://schemas.openxmlformats.org/officeDocument/2006/relationships/hyperlink" Target="https://www.studyrama.com/formations/diplomes/bac/les-programmes-et-attendus-des-12-specialites/bac-2021-tout-savoir-sur-la-specialite-hggsp-106509"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studyrama.com/formations/diplomes/bac/les-programmes-et-attendus-des-12-specialites/bac-2021-le-programme-de-la-specialite-svt-106375" TargetMode="External"/><Relationship Id="rId5" Type="http://schemas.openxmlformats.org/officeDocument/2006/relationships/hyperlink" Target="https://www.studyrama.com/formations/diplomes/bac/les-programmes-et-attendus-des-12-specialites/bac-2021-le-programme-de-la-specialite-ses-106421" TargetMode="External"/><Relationship Id="rId4" Type="http://schemas.openxmlformats.org/officeDocument/2006/relationships/hyperlink" Target="https://www.studyrama.com/formations/diplomes/bac/les-programmes-et-attendus-des-12-specialites/bac-2021-le-programme-de-la-specialite-physique-chimie-106429"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cache.media.enseignementsup-recherche.gouv.fr/file/Plan_etudiant/79/2/Charte_attendus_862792.pdf" TargetMode="External"/><Relationship Id="rId3" Type="http://schemas.openxmlformats.org/officeDocument/2006/relationships/hyperlink" Target="http://etudiant.aujourdhui.fr/etudiant/info/parcoursup-les-attendus-pour-s-inscrire-en-licence-paces-medecine.html" TargetMode="External"/><Relationship Id="rId7" Type="http://schemas.openxmlformats.org/officeDocument/2006/relationships/hyperlink" Target="https://www.education.gouv.fr/cid127572/au-bo-special-du-12-mars-2018-procedure-nationale-de-preinscription-pour-l-acces-aux-formations-initiales-du-premier-cycle-de-l-enseignement-superieur.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tudiant.aujourdhui.fr/etudiant/info/parcoursup-les-attendus-pour-s-inscrire-en-licence-eco-gestion.html" TargetMode="External"/><Relationship Id="rId5" Type="http://schemas.openxmlformats.org/officeDocument/2006/relationships/hyperlink" Target="http://etudiant.aujourdhui.fr/etudiant/info/parcoursup-les-attendus-pour-s-inscrire-en-licence-de-droit.html" TargetMode="External"/><Relationship Id="rId10" Type="http://schemas.openxmlformats.org/officeDocument/2006/relationships/hyperlink" Target="http://quandjepasselebac.education.fr/tag/nouveau-lycee/" TargetMode="External"/><Relationship Id="rId4" Type="http://schemas.openxmlformats.org/officeDocument/2006/relationships/hyperlink" Target="http://etudiant.aujourdhui.fr/etudiant/info/parcoursup-les-attendus-pour-s-inscrire-en-licence-staps.html" TargetMode="External"/><Relationship Id="rId9" Type="http://schemas.openxmlformats.org/officeDocument/2006/relationships/hyperlink" Target="http://quandjepasselebac.education.fr/tag/bac-2021/"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cs.wixstatic.com/ugd/ed1321_d49039a9e50d428c82f40ecd735a3ac0.pdf"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youtube.com/watch?v=JaQq-BU50GE&amp;feature=youtu.b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9335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40% est obtenu par</a:t>
            </a:r>
            <a:r>
              <a:rPr lang="fr-FR" b="1" baseline="0" dirty="0"/>
              <a:t> le contrôle continu </a:t>
            </a:r>
            <a:r>
              <a:rPr lang="fr-FR" b="0" baseline="0" dirty="0"/>
              <a:t> = « </a:t>
            </a:r>
            <a:r>
              <a:rPr lang="fr-FR" baseline="0" dirty="0"/>
              <a:t>la moyenne générale des moyennes annuelles des bulletins scolaires de 1</a:t>
            </a:r>
            <a:r>
              <a:rPr lang="fr-FR" baseline="30000" dirty="0"/>
              <a:t>ère</a:t>
            </a:r>
            <a:r>
              <a:rPr lang="fr-FR" baseline="0" dirty="0"/>
              <a:t> et T » : </a:t>
            </a:r>
          </a:p>
          <a:p>
            <a:pPr marL="171450" indent="-171450">
              <a:buFont typeface="Arial" panose="020B0604020202020204" pitchFamily="34" charset="0"/>
              <a:buChar char="•"/>
            </a:pPr>
            <a:r>
              <a:rPr lang="fr-FR" baseline="0" dirty="0"/>
              <a:t>	toutes les disciplines du tronc commun qui ne font pas l’objet d’épreuves terminales : donc </a:t>
            </a:r>
          </a:p>
          <a:p>
            <a:pPr marL="0" indent="0">
              <a:buFont typeface="Arial" panose="020B0604020202020204" pitchFamily="34" charset="0"/>
              <a:buNone/>
            </a:pPr>
            <a:r>
              <a:rPr lang="fr-FR" baseline="0" dirty="0"/>
              <a:t>les langues vivantes, l’</a:t>
            </a:r>
            <a:r>
              <a:rPr lang="fr-FR" baseline="0" dirty="0" err="1"/>
              <a:t>hist</a:t>
            </a:r>
            <a:r>
              <a:rPr lang="fr-FR" baseline="0" dirty="0"/>
              <a:t>-géo, l’enseignement scientifique pour la voie générale / les maths pour la voie techno</a:t>
            </a:r>
          </a:p>
          <a:p>
            <a:pPr marL="0" indent="0">
              <a:buFont typeface="Arial" panose="020B0604020202020204" pitchFamily="34" charset="0"/>
              <a:buNone/>
            </a:pPr>
            <a:r>
              <a:rPr lang="fr-FR" baseline="0" dirty="0" err="1"/>
              <a:t>Coeff</a:t>
            </a:r>
            <a:r>
              <a:rPr lang="fr-FR" baseline="0" dirty="0"/>
              <a:t> 6 </a:t>
            </a:r>
          </a:p>
          <a:p>
            <a:pPr marL="0" indent="0">
              <a:buFont typeface="Arial" panose="020B0604020202020204" pitchFamily="34" charset="0"/>
              <a:buNone/>
            </a:pPr>
            <a:endParaRPr lang="fr-FR" baseline="0" dirty="0"/>
          </a:p>
          <a:p>
            <a:pPr marL="0" indent="0">
              <a:buFont typeface="Arial" panose="020B0604020202020204" pitchFamily="34" charset="0"/>
              <a:buNone/>
            </a:pPr>
            <a:r>
              <a:rPr lang="fr-FR" baseline="0" dirty="0"/>
              <a:t>L’EPS  </a:t>
            </a:r>
            <a:r>
              <a:rPr lang="fr-FR" baseline="0" dirty="0" err="1"/>
              <a:t>coeff</a:t>
            </a:r>
            <a:r>
              <a:rPr lang="fr-FR" baseline="0" dirty="0"/>
              <a:t> 6</a:t>
            </a:r>
          </a:p>
          <a:p>
            <a:pPr marL="0" indent="0">
              <a:buFont typeface="Arial" panose="020B0604020202020204" pitchFamily="34" charset="0"/>
              <a:buNone/>
            </a:pPr>
            <a:r>
              <a:rPr lang="fr-FR" baseline="0" dirty="0"/>
              <a:t>L’EMC </a:t>
            </a:r>
            <a:r>
              <a:rPr lang="fr-FR" baseline="0" dirty="0" err="1"/>
              <a:t>coeff</a:t>
            </a:r>
            <a:r>
              <a:rPr lang="fr-FR" baseline="0" dirty="0"/>
              <a:t> 2</a:t>
            </a:r>
          </a:p>
          <a:p>
            <a:pPr marL="171450" indent="-171450">
              <a:buFont typeface="Arial" panose="020B0604020202020204" pitchFamily="34" charset="0"/>
              <a:buChar char="•"/>
            </a:pPr>
            <a:r>
              <a:rPr lang="fr-FR" baseline="0" dirty="0"/>
              <a:t>L’EDS abandonnée </a:t>
            </a:r>
            <a:r>
              <a:rPr lang="fr-FR" baseline="0" dirty="0" err="1"/>
              <a:t>coeff</a:t>
            </a:r>
            <a:r>
              <a:rPr lang="fr-FR" baseline="0" dirty="0"/>
              <a:t> 8 </a:t>
            </a:r>
          </a:p>
          <a:p>
            <a:endParaRPr lang="fr-FR" baseline="0" dirty="0"/>
          </a:p>
          <a:p>
            <a:pPr marL="171450" indent="-171450">
              <a:buFont typeface="Arial" panose="020B0604020202020204" pitchFamily="34" charset="0"/>
              <a:buChar char="•"/>
            </a:pPr>
            <a:r>
              <a:rPr lang="fr-FR" baseline="0" dirty="0"/>
              <a:t>Les options : nouvelle modalité = les options suivies sur tout le cycle T auront un </a:t>
            </a:r>
            <a:r>
              <a:rPr lang="fr-FR" baseline="0" dirty="0" err="1"/>
              <a:t>coeff</a:t>
            </a:r>
            <a:r>
              <a:rPr lang="fr-FR" baseline="0" dirty="0"/>
              <a:t> 4 qui s’ajouteront aux 100 </a:t>
            </a:r>
            <a:r>
              <a:rPr lang="fr-FR" baseline="0" dirty="0" err="1"/>
              <a:t>coeff</a:t>
            </a:r>
            <a:r>
              <a:rPr lang="fr-FR" baseline="0" dirty="0"/>
              <a:t> communs du bac / les options suivies seulement en T auront un </a:t>
            </a:r>
            <a:r>
              <a:rPr lang="fr-FR" baseline="0" dirty="0" err="1"/>
              <a:t>coeff</a:t>
            </a:r>
            <a:r>
              <a:rPr lang="fr-FR" baseline="0" dirty="0"/>
              <a:t> 2</a:t>
            </a:r>
          </a:p>
          <a:p>
            <a:pPr marL="171450" indent="-171450">
              <a:buFont typeface="Arial" panose="020B0604020202020204" pitchFamily="34" charset="0"/>
              <a:buChar char="•"/>
            </a:pPr>
            <a:endParaRPr lang="fr-FR" baseline="0" dirty="0"/>
          </a:p>
          <a:p>
            <a:pPr marL="0" indent="0">
              <a:buFont typeface="Arial" panose="020B0604020202020204" pitchFamily="34" charset="0"/>
              <a:buNone/>
            </a:pPr>
            <a:r>
              <a:rPr lang="fr-FR" b="1" baseline="0" dirty="0"/>
              <a:t>60% en épreuves finales : </a:t>
            </a:r>
          </a:p>
          <a:p>
            <a:pPr marL="171450" indent="-171450">
              <a:buFont typeface="Arial" panose="020B0604020202020204" pitchFamily="34" charset="0"/>
              <a:buChar char="•"/>
            </a:pPr>
            <a:r>
              <a:rPr lang="fr-FR" b="0" baseline="0" dirty="0"/>
              <a:t>Les épreuves anticipées de français fin de 1</a:t>
            </a:r>
            <a:r>
              <a:rPr lang="fr-FR" b="0" baseline="30000" dirty="0"/>
              <a:t>ère</a:t>
            </a:r>
            <a:r>
              <a:rPr lang="fr-FR" b="0" baseline="0" dirty="0"/>
              <a:t> </a:t>
            </a:r>
            <a:r>
              <a:rPr lang="fr-FR" b="0" baseline="0" dirty="0" err="1"/>
              <a:t>coeff</a:t>
            </a:r>
            <a:r>
              <a:rPr lang="fr-FR" b="0" baseline="0" dirty="0"/>
              <a:t> 5 à l’écrit + </a:t>
            </a:r>
            <a:r>
              <a:rPr lang="fr-FR" b="0" baseline="0" dirty="0" err="1"/>
              <a:t>coeff</a:t>
            </a:r>
            <a:r>
              <a:rPr lang="fr-FR" b="0" baseline="0" dirty="0"/>
              <a:t> 5 à l’oral</a:t>
            </a:r>
          </a:p>
          <a:p>
            <a:pPr marL="171450" indent="-171450">
              <a:buFont typeface="Arial" panose="020B0604020202020204" pitchFamily="34" charset="0"/>
              <a:buChar char="•"/>
            </a:pPr>
            <a:r>
              <a:rPr lang="fr-FR" b="0" baseline="0" dirty="0"/>
              <a:t>Les 2 EDS suivis en T coeff16 chacun</a:t>
            </a:r>
          </a:p>
          <a:p>
            <a:pPr marL="171450" indent="-171450">
              <a:buFont typeface="Arial" panose="020B0604020202020204" pitchFamily="34" charset="0"/>
              <a:buChar char="•"/>
            </a:pPr>
            <a:r>
              <a:rPr lang="fr-FR" b="0" baseline="0" dirty="0"/>
              <a:t>La philo  </a:t>
            </a:r>
            <a:r>
              <a:rPr lang="fr-FR" b="0" baseline="0" dirty="0" err="1"/>
              <a:t>coeff</a:t>
            </a:r>
            <a:r>
              <a:rPr lang="fr-FR" b="0" baseline="0" dirty="0"/>
              <a:t> 8 en G/ </a:t>
            </a:r>
            <a:r>
              <a:rPr lang="fr-FR" b="0" baseline="0" dirty="0" err="1"/>
              <a:t>coeff</a:t>
            </a:r>
            <a:r>
              <a:rPr lang="fr-FR" b="0" baseline="0" dirty="0"/>
              <a:t> 4 en voie T</a:t>
            </a:r>
          </a:p>
          <a:p>
            <a:pPr marL="171450" indent="-171450">
              <a:buFont typeface="Arial" panose="020B0604020202020204" pitchFamily="34" charset="0"/>
              <a:buChar char="•"/>
            </a:pPr>
            <a:r>
              <a:rPr lang="fr-FR" b="0" baseline="0" dirty="0"/>
              <a:t>La grand oral </a:t>
            </a:r>
            <a:r>
              <a:rPr lang="fr-FR" b="0" baseline="0" dirty="0" err="1"/>
              <a:t>coeff</a:t>
            </a:r>
            <a:r>
              <a:rPr lang="fr-FR" b="0" baseline="0" dirty="0"/>
              <a:t> 10 en G / </a:t>
            </a:r>
            <a:r>
              <a:rPr lang="fr-FR" b="0" baseline="0" dirty="0" err="1"/>
              <a:t>coeff</a:t>
            </a:r>
            <a:r>
              <a:rPr lang="fr-FR" b="0" baseline="0" dirty="0"/>
              <a:t> 14 en voie T</a:t>
            </a:r>
          </a:p>
        </p:txBody>
      </p:sp>
    </p:spTree>
    <p:extLst>
      <p:ext uri="{BB962C8B-B14F-4D97-AF65-F5344CB8AC3E}">
        <p14:creationId xmlns:p14="http://schemas.microsoft.com/office/powerpoint/2010/main" val="412597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a:spLocks noGrp="1" noRot="1" noChangeAspect="1"/>
          </p:cNvSpPr>
          <p:nvPr>
            <p:ph type="sldImg"/>
          </p:nvPr>
        </p:nvSpPr>
        <p:spPr>
          <a:prstGeom prst="rect">
            <a:avLst/>
          </a:prstGeom>
        </p:spPr>
        <p:txBody>
          <a:bodyPr/>
          <a:lstStyle/>
          <a:p>
            <a:endParaRPr/>
          </a:p>
        </p:txBody>
      </p:sp>
      <p:sp>
        <p:nvSpPr>
          <p:cNvPr id="466" name="Shape 466"/>
          <p:cNvSpPr>
            <a:spLocks noGrp="1"/>
          </p:cNvSpPr>
          <p:nvPr>
            <p:ph type="body" sz="quarter" idx="1"/>
          </p:nvPr>
        </p:nvSpPr>
        <p:spPr>
          <a:prstGeom prst="rect">
            <a:avLst/>
          </a:prstGeom>
        </p:spPr>
        <p:txBody>
          <a:bodyPr/>
          <a:lstStyle/>
          <a:p>
            <a:r>
              <a:rPr lang="fr-FR" dirty="0">
                <a:latin typeface="Wingdings"/>
                <a:ea typeface="Wingdings"/>
                <a:cs typeface="Wingdings"/>
                <a:sym typeface="Wingdings"/>
              </a:rPr>
              <a:t>La</a:t>
            </a:r>
            <a:r>
              <a:rPr lang="fr-FR" baseline="0" dirty="0">
                <a:latin typeface="Wingdings"/>
                <a:ea typeface="Wingdings"/>
                <a:cs typeface="Wingdings"/>
                <a:sym typeface="Wingdings"/>
              </a:rPr>
              <a:t> suppression des évaluations communes fait reposer le contrôle continu sur les moyennes annuelles des résultats obtenus au cours du cycle terminal </a:t>
            </a:r>
          </a:p>
          <a:p>
            <a:r>
              <a:rPr lang="fr-FR" baseline="0" dirty="0">
                <a:latin typeface="Wingdings"/>
                <a:ea typeface="Wingdings"/>
                <a:cs typeface="Wingdings"/>
                <a:sym typeface="Wingdings"/>
              </a:rPr>
              <a:t>A La suite des adaptations du système liées au </a:t>
            </a:r>
            <a:r>
              <a:rPr lang="fr-FR" baseline="0" dirty="0" err="1">
                <a:latin typeface="Wingdings"/>
                <a:ea typeface="Wingdings"/>
                <a:cs typeface="Wingdings"/>
                <a:sym typeface="Wingdings"/>
              </a:rPr>
              <a:t>Covid</a:t>
            </a:r>
            <a:r>
              <a:rPr lang="fr-FR" baseline="0" dirty="0">
                <a:latin typeface="Wingdings"/>
                <a:ea typeface="Wingdings"/>
                <a:cs typeface="Wingdings"/>
                <a:sym typeface="Wingdings"/>
              </a:rPr>
              <a:t>, le Ministère a </a:t>
            </a:r>
            <a:r>
              <a:rPr lang="fr-FR" baseline="0" dirty="0" err="1">
                <a:latin typeface="Wingdings"/>
                <a:ea typeface="Wingdings"/>
                <a:cs typeface="Wingdings"/>
                <a:sym typeface="Wingdings"/>
              </a:rPr>
              <a:t>pérénisé</a:t>
            </a:r>
            <a:r>
              <a:rPr lang="fr-FR" baseline="0" dirty="0">
                <a:latin typeface="Wingdings"/>
                <a:ea typeface="Wingdings"/>
                <a:cs typeface="Wingdings"/>
                <a:sym typeface="Wingdings"/>
              </a:rPr>
              <a:t> la solution du contrôle continu sur bulletins uniquement </a:t>
            </a:r>
            <a:endParaRPr dirty="0">
              <a:latin typeface="Wingdings"/>
              <a:ea typeface="Wingdings"/>
              <a:cs typeface="Wingdings"/>
              <a:sym typeface="Wingdings"/>
            </a:endParaRPr>
          </a:p>
        </p:txBody>
      </p:sp>
    </p:spTree>
    <p:extLst>
      <p:ext uri="{BB962C8B-B14F-4D97-AF65-F5344CB8AC3E}">
        <p14:creationId xmlns:p14="http://schemas.microsoft.com/office/powerpoint/2010/main" val="2144491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strike="noStrike" dirty="0">
                <a:effectLst/>
                <a:latin typeface="+mn-lt"/>
                <a:ea typeface="+mn-ea"/>
                <a:cs typeface="+mn-cs"/>
                <a:sym typeface="Calibri"/>
              </a:rPr>
              <a:t>En</a:t>
            </a:r>
            <a:r>
              <a:rPr lang="fr-FR" sz="1200" b="0" i="0" strike="noStrike" baseline="0" dirty="0">
                <a:effectLst/>
                <a:latin typeface="+mn-lt"/>
                <a:ea typeface="+mn-ea"/>
                <a:cs typeface="+mn-cs"/>
                <a:sym typeface="Calibri"/>
              </a:rPr>
              <a:t> 2021: </a:t>
            </a:r>
          </a:p>
          <a:p>
            <a:endParaRPr lang="fr-FR" sz="1200" b="0" i="0" strike="noStrike" baseline="0" dirty="0">
              <a:effectLst/>
              <a:latin typeface="+mn-lt"/>
              <a:ea typeface="+mn-ea"/>
              <a:cs typeface="+mn-cs"/>
              <a:sym typeface="Calibri"/>
            </a:endParaRPr>
          </a:p>
          <a:p>
            <a:r>
              <a:rPr lang="fr-FR" sz="1200" b="1" i="0" dirty="0">
                <a:effectLst/>
                <a:latin typeface="+mn-lt"/>
                <a:ea typeface="+mn-ea"/>
                <a:cs typeface="+mn-cs"/>
                <a:sym typeface="Calibri"/>
              </a:rPr>
              <a:t>En 1</a:t>
            </a:r>
            <a:r>
              <a:rPr lang="fr-FR" sz="1200" b="1" i="0" baseline="30000" dirty="0">
                <a:effectLst/>
                <a:latin typeface="+mn-lt"/>
                <a:ea typeface="+mn-ea"/>
                <a:cs typeface="+mn-cs"/>
                <a:sym typeface="Calibri"/>
              </a:rPr>
              <a:t>ère</a:t>
            </a:r>
            <a:r>
              <a:rPr lang="fr-FR" sz="1200" b="1" i="0" dirty="0">
                <a:effectLst/>
                <a:latin typeface="+mn-lt"/>
                <a:ea typeface="+mn-ea"/>
                <a:cs typeface="+mn-cs"/>
                <a:sym typeface="Calibri"/>
              </a:rPr>
              <a:t> : la combinaison d’enseignement</a:t>
            </a:r>
            <a:r>
              <a:rPr lang="fr-FR" sz="1200" b="0" i="0" dirty="0">
                <a:effectLst/>
                <a:latin typeface="+mn-lt"/>
                <a:ea typeface="+mn-ea"/>
                <a:cs typeface="+mn-cs"/>
                <a:sym typeface="Calibri"/>
              </a:rPr>
              <a:t>s de spécialités favorites reste le trio </a:t>
            </a:r>
            <a:r>
              <a:rPr lang="fr-FR" sz="1200" b="1" i="0" dirty="0">
                <a:effectLst/>
                <a:latin typeface="+mn-lt"/>
                <a:ea typeface="+mn-ea"/>
                <a:cs typeface="+mn-cs"/>
                <a:sym typeface="Calibri"/>
              </a:rPr>
              <a:t>mathématiques – physique-chimie – sciences de la vie et de la Terre</a:t>
            </a:r>
            <a:r>
              <a:rPr lang="fr-FR" sz="1200" b="0" i="0" dirty="0">
                <a:effectLst/>
                <a:latin typeface="+mn-lt"/>
                <a:ea typeface="+mn-ea"/>
                <a:cs typeface="+mn-cs"/>
                <a:sym typeface="Calibri"/>
              </a:rPr>
              <a:t>, qui néanmoins connait une légère diminution de 3,7 %.</a:t>
            </a:r>
            <a:br>
              <a:rPr lang="fr-FR" sz="1200" b="0" i="0" dirty="0">
                <a:effectLst/>
                <a:latin typeface="+mn-lt"/>
                <a:ea typeface="+mn-ea"/>
                <a:cs typeface="+mn-cs"/>
                <a:sym typeface="Calibri"/>
              </a:rPr>
            </a:br>
            <a:r>
              <a:rPr lang="fr-FR" sz="1200" b="1" i="0" dirty="0">
                <a:effectLst/>
                <a:latin typeface="+mn-lt"/>
                <a:ea typeface="+mn-ea"/>
                <a:cs typeface="+mn-cs"/>
                <a:sym typeface="Calibri"/>
              </a:rPr>
              <a:t>La combinaison qui connait la plus forte augmentation</a:t>
            </a:r>
            <a:r>
              <a:rPr lang="fr-FR" sz="1200" b="0" i="0" dirty="0">
                <a:effectLst/>
                <a:latin typeface="+mn-lt"/>
                <a:ea typeface="+mn-ea"/>
                <a:cs typeface="+mn-cs"/>
                <a:sym typeface="Calibri"/>
              </a:rPr>
              <a:t> (+ 1,5 %) est le trio histoire-géographie, géopolitique et sciences politiques – humanités, littérature et philosophie – sciences économiques et sociales. (source </a:t>
            </a:r>
            <a:r>
              <a:rPr lang="fr-FR" sz="1200" b="0" i="0" dirty="0" err="1">
                <a:effectLst/>
                <a:latin typeface="+mn-lt"/>
                <a:ea typeface="+mn-ea"/>
                <a:cs typeface="+mn-cs"/>
                <a:sym typeface="Calibri"/>
              </a:rPr>
              <a:t>Studyrama</a:t>
            </a:r>
            <a:r>
              <a:rPr lang="fr-FR" sz="1200" b="0" i="0" dirty="0">
                <a:effectLst/>
                <a:latin typeface="+mn-lt"/>
                <a:ea typeface="+mn-ea"/>
                <a:cs typeface="+mn-cs"/>
                <a:sym typeface="Calibri"/>
              </a:rPr>
              <a:t>) </a:t>
            </a:r>
          </a:p>
          <a:p>
            <a:br>
              <a:rPr lang="fr-FR" dirty="0"/>
            </a:br>
            <a:r>
              <a:rPr lang="fr-FR" dirty="0"/>
              <a:t>En T : </a:t>
            </a:r>
            <a:r>
              <a:rPr lang="fr-FR" sz="1200" b="0" i="0" dirty="0">
                <a:effectLst/>
                <a:latin typeface="+mn-lt"/>
                <a:ea typeface="+mn-ea"/>
                <a:cs typeface="+mn-cs"/>
                <a:sym typeface="Calibri"/>
              </a:rPr>
              <a:t>Une plus </a:t>
            </a:r>
            <a:r>
              <a:rPr lang="fr-FR" sz="1200" b="1" i="0" dirty="0">
                <a:effectLst/>
                <a:latin typeface="+mn-lt"/>
                <a:ea typeface="+mn-ea"/>
                <a:cs typeface="+mn-cs"/>
                <a:sym typeface="Calibri"/>
              </a:rPr>
              <a:t>grande diversité dans les combinaisons</a:t>
            </a:r>
            <a:r>
              <a:rPr lang="fr-FR" sz="1200" b="0" i="0" dirty="0">
                <a:effectLst/>
                <a:latin typeface="+mn-lt"/>
                <a:ea typeface="+mn-ea"/>
                <a:cs typeface="+mn-cs"/>
                <a:sym typeface="Calibri"/>
              </a:rPr>
              <a:t> retenues a été notée : 54 combinaisons recensées. Les combinaisons scientifiques continuent de s’imposer, choisies par 45 % des élèves (20 % ont opté pour le duo mathématiques - physique-chimie).</a:t>
            </a:r>
          </a:p>
          <a:p>
            <a:r>
              <a:rPr lang="fr-FR" sz="1200" b="0" i="0" dirty="0">
                <a:effectLst/>
                <a:latin typeface="+mn-lt"/>
                <a:ea typeface="+mn-ea"/>
                <a:cs typeface="+mn-cs"/>
                <a:sym typeface="Calibri"/>
              </a:rPr>
              <a:t>Parmi les enseignements de spécialité les plus choisis, les matières scientifiques demeurent en tête du podium :</a:t>
            </a:r>
            <a:br>
              <a:rPr lang="fr-FR" dirty="0"/>
            </a:br>
            <a:r>
              <a:rPr lang="fr-FR" sz="1200" b="0" i="0" dirty="0">
                <a:effectLst/>
                <a:latin typeface="+mn-lt"/>
                <a:ea typeface="+mn-ea"/>
                <a:cs typeface="+mn-cs"/>
                <a:sym typeface="Calibri"/>
              </a:rPr>
              <a:t> </a:t>
            </a:r>
            <a:r>
              <a:rPr lang="fr-FR" sz="1200" b="0" i="0" u="none" strike="noStrike" dirty="0">
                <a:effectLst/>
                <a:latin typeface="+mn-lt"/>
                <a:ea typeface="+mn-ea"/>
                <a:cs typeface="+mn-cs"/>
                <a:sym typeface="Calibri"/>
                <a:hlinkClick r:id="rId3"/>
              </a:rPr>
              <a:t>mathématiques</a:t>
            </a:r>
            <a:r>
              <a:rPr lang="fr-FR" sz="1200" b="0" i="0" dirty="0">
                <a:effectLst/>
                <a:latin typeface="+mn-lt"/>
                <a:ea typeface="+mn-ea"/>
                <a:cs typeface="+mn-cs"/>
                <a:sym typeface="Calibri"/>
              </a:rPr>
              <a:t> : 41 % des élèves (une légère baisse a cependant été notée)</a:t>
            </a:r>
            <a:br>
              <a:rPr lang="fr-FR" dirty="0"/>
            </a:br>
            <a:r>
              <a:rPr lang="fr-FR" sz="1200" b="0" i="0" dirty="0">
                <a:effectLst/>
                <a:latin typeface="+mn-lt"/>
                <a:ea typeface="+mn-ea"/>
                <a:cs typeface="+mn-cs"/>
                <a:sym typeface="Calibri"/>
              </a:rPr>
              <a:t> </a:t>
            </a:r>
            <a:r>
              <a:rPr lang="fr-FR" sz="1200" b="0" i="0" u="none" strike="noStrike" dirty="0">
                <a:effectLst/>
                <a:latin typeface="+mn-lt"/>
                <a:ea typeface="+mn-ea"/>
                <a:cs typeface="+mn-cs"/>
                <a:sym typeface="Calibri"/>
                <a:hlinkClick r:id="rId4"/>
              </a:rPr>
              <a:t>physique-chimie</a:t>
            </a:r>
            <a:r>
              <a:rPr lang="fr-FR" sz="1200" b="0" i="0" dirty="0">
                <a:effectLst/>
                <a:latin typeface="+mn-lt"/>
                <a:ea typeface="+mn-ea"/>
                <a:cs typeface="+mn-cs"/>
                <a:sym typeface="Calibri"/>
              </a:rPr>
              <a:t> : 34 %</a:t>
            </a:r>
            <a:br>
              <a:rPr lang="fr-FR" dirty="0"/>
            </a:br>
            <a:r>
              <a:rPr lang="fr-FR" sz="1200" b="0" i="0" dirty="0">
                <a:effectLst/>
                <a:latin typeface="+mn-lt"/>
                <a:ea typeface="+mn-ea"/>
                <a:cs typeface="+mn-cs"/>
                <a:sym typeface="Calibri"/>
              </a:rPr>
              <a:t> </a:t>
            </a:r>
            <a:r>
              <a:rPr lang="fr-FR" sz="1200" b="0" i="0" u="none" strike="noStrike" dirty="0">
                <a:effectLst/>
                <a:latin typeface="+mn-lt"/>
                <a:ea typeface="+mn-ea"/>
                <a:cs typeface="+mn-cs"/>
                <a:sym typeface="Calibri"/>
                <a:hlinkClick r:id="rId5"/>
              </a:rPr>
              <a:t>sciences économiques et sociales</a:t>
            </a:r>
            <a:r>
              <a:rPr lang="fr-FR" sz="1200" b="0" i="0" dirty="0">
                <a:effectLst/>
                <a:latin typeface="+mn-lt"/>
                <a:ea typeface="+mn-ea"/>
                <a:cs typeface="+mn-cs"/>
                <a:sym typeface="Calibri"/>
              </a:rPr>
              <a:t> 33 % (légère baisse)</a:t>
            </a:r>
            <a:br>
              <a:rPr lang="fr-FR" dirty="0"/>
            </a:br>
            <a:r>
              <a:rPr lang="fr-FR" sz="1200" b="0" i="0" dirty="0">
                <a:effectLst/>
                <a:latin typeface="+mn-lt"/>
                <a:ea typeface="+mn-ea"/>
                <a:cs typeface="+mn-cs"/>
                <a:sym typeface="Calibri"/>
              </a:rPr>
              <a:t> </a:t>
            </a:r>
            <a:r>
              <a:rPr lang="fr-FR" sz="1200" b="0" i="0" u="none" strike="noStrike" dirty="0">
                <a:effectLst/>
                <a:latin typeface="+mn-lt"/>
                <a:ea typeface="+mn-ea"/>
                <a:cs typeface="+mn-cs"/>
                <a:sym typeface="Calibri"/>
                <a:hlinkClick r:id="rId6"/>
              </a:rPr>
              <a:t>sciences de la vie et de la Terre</a:t>
            </a:r>
            <a:r>
              <a:rPr lang="fr-FR" sz="1200" b="0" i="0" dirty="0">
                <a:effectLst/>
                <a:latin typeface="+mn-lt"/>
                <a:ea typeface="+mn-ea"/>
                <a:cs typeface="+mn-cs"/>
                <a:sym typeface="Calibri"/>
              </a:rPr>
              <a:t> : 27 %</a:t>
            </a:r>
            <a:br>
              <a:rPr lang="fr-FR" dirty="0"/>
            </a:br>
            <a:r>
              <a:rPr lang="fr-FR" sz="1200" b="0" i="0" dirty="0">
                <a:effectLst/>
                <a:latin typeface="+mn-lt"/>
                <a:ea typeface="+mn-ea"/>
                <a:cs typeface="+mn-cs"/>
                <a:sym typeface="Calibri"/>
              </a:rPr>
              <a:t> </a:t>
            </a:r>
            <a:r>
              <a:rPr lang="fr-FR" sz="1200" b="0" i="0" u="none" strike="noStrike" dirty="0">
                <a:effectLst/>
                <a:latin typeface="+mn-lt"/>
                <a:ea typeface="+mn-ea"/>
                <a:cs typeface="+mn-cs"/>
                <a:sym typeface="Calibri"/>
                <a:hlinkClick r:id="rId7"/>
              </a:rPr>
              <a:t>histoire-géographie, géopolitique et sciences politiques</a:t>
            </a:r>
            <a:r>
              <a:rPr lang="fr-FR" sz="1200" b="0" i="0" dirty="0">
                <a:effectLst/>
                <a:latin typeface="+mn-lt"/>
                <a:ea typeface="+mn-ea"/>
                <a:cs typeface="+mn-cs"/>
                <a:sym typeface="Calibri"/>
              </a:rPr>
              <a:t> : 26 %.</a:t>
            </a:r>
          </a:p>
          <a:p>
            <a:r>
              <a:rPr lang="fr-FR" sz="1200" b="0" i="0" dirty="0">
                <a:effectLst/>
                <a:latin typeface="+mn-lt"/>
                <a:ea typeface="+mn-ea"/>
                <a:cs typeface="+mn-cs"/>
                <a:sym typeface="Calibri"/>
              </a:rPr>
              <a:t>les </a:t>
            </a:r>
            <a:r>
              <a:rPr lang="fr-FR" sz="1200" b="1" i="0" dirty="0">
                <a:effectLst/>
                <a:latin typeface="+mn-lt"/>
                <a:ea typeface="+mn-ea"/>
                <a:cs typeface="+mn-cs"/>
                <a:sym typeface="Calibri"/>
              </a:rPr>
              <a:t>filles ont tendance à abandonner plus facilement les enseignements scientifiques</a:t>
            </a:r>
            <a:r>
              <a:rPr lang="fr-FR" sz="1200" b="0" i="0" dirty="0">
                <a:effectLst/>
                <a:latin typeface="+mn-lt"/>
                <a:ea typeface="+mn-ea"/>
                <a:cs typeface="+mn-cs"/>
                <a:sym typeface="Calibri"/>
              </a:rPr>
              <a:t> </a:t>
            </a:r>
          </a:p>
          <a:p>
            <a:pPr marL="0" marR="0" indent="0" defTabSz="457200" eaLnBrk="1" fontAlgn="auto" latinLnBrk="0" hangingPunct="1">
              <a:lnSpc>
                <a:spcPct val="100000"/>
              </a:lnSpc>
              <a:spcBef>
                <a:spcPts val="0"/>
              </a:spcBef>
              <a:spcAft>
                <a:spcPts val="0"/>
              </a:spcAft>
              <a:buClrTx/>
              <a:buSzTx/>
              <a:buFontTx/>
              <a:buNone/>
              <a:tabLst/>
              <a:defRPr/>
            </a:pPr>
            <a:r>
              <a:rPr lang="fr-FR" sz="1200" b="0" i="0" dirty="0">
                <a:effectLst/>
                <a:latin typeface="+mn-lt"/>
                <a:ea typeface="+mn-ea"/>
                <a:cs typeface="+mn-cs"/>
                <a:sym typeface="Calibri"/>
              </a:rPr>
              <a:t>(source </a:t>
            </a:r>
            <a:r>
              <a:rPr lang="fr-FR" sz="1200" b="0" i="0" dirty="0" err="1">
                <a:effectLst/>
                <a:latin typeface="+mn-lt"/>
                <a:ea typeface="+mn-ea"/>
                <a:cs typeface="+mn-cs"/>
                <a:sym typeface="Calibri"/>
              </a:rPr>
              <a:t>Studyrama</a:t>
            </a:r>
            <a:r>
              <a:rPr lang="fr-FR" sz="1200" b="0" i="0" dirty="0">
                <a:effectLst/>
                <a:latin typeface="+mn-lt"/>
                <a:ea typeface="+mn-ea"/>
                <a:cs typeface="+mn-cs"/>
                <a:sym typeface="Calibri"/>
              </a:rPr>
              <a:t>) </a:t>
            </a:r>
          </a:p>
          <a:p>
            <a:endParaRPr lang="fr-FR" strike="noStrike" dirty="0"/>
          </a:p>
        </p:txBody>
      </p:sp>
    </p:spTree>
    <p:extLst>
      <p:ext uri="{BB962C8B-B14F-4D97-AF65-F5344CB8AC3E}">
        <p14:creationId xmlns:p14="http://schemas.microsoft.com/office/powerpoint/2010/main" val="341467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643671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8828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Shape 572"/>
          <p:cNvSpPr>
            <a:spLocks noGrp="1" noRot="1" noChangeAspect="1"/>
          </p:cNvSpPr>
          <p:nvPr>
            <p:ph type="sldImg"/>
          </p:nvPr>
        </p:nvSpPr>
        <p:spPr>
          <a:prstGeom prst="rect">
            <a:avLst/>
          </a:prstGeom>
        </p:spPr>
        <p:txBody>
          <a:bodyPr/>
          <a:lstStyle/>
          <a:p>
            <a:endParaRPr/>
          </a:p>
        </p:txBody>
      </p:sp>
      <p:sp>
        <p:nvSpPr>
          <p:cNvPr id="573" name="Shape 573"/>
          <p:cNvSpPr>
            <a:spLocks noGrp="1"/>
          </p:cNvSpPr>
          <p:nvPr>
            <p:ph type="body" sz="quarter" idx="1"/>
          </p:nvPr>
        </p:nvSpPr>
        <p:spPr>
          <a:prstGeom prst="rect">
            <a:avLst/>
          </a:prstGeom>
        </p:spPr>
        <p:txBody>
          <a:bodyPr/>
          <a:lstStyle/>
          <a:p>
            <a:pPr>
              <a:defRPr>
                <a:solidFill>
                  <a:srgbClr val="00283C"/>
                </a:solidFill>
                <a:latin typeface="Arial"/>
                <a:ea typeface="Arial"/>
                <a:cs typeface="Arial"/>
                <a:sym typeface="Arial"/>
              </a:defRPr>
            </a:pPr>
            <a:r>
              <a:rPr dirty="0"/>
              <a:t>&gt; </a:t>
            </a:r>
            <a:r>
              <a:rPr u="sng" dirty="0">
                <a:solidFill>
                  <a:srgbClr val="0000FF"/>
                </a:solidFill>
                <a:uFill>
                  <a:solidFill>
                    <a:srgbClr val="0000FF"/>
                  </a:solidFill>
                </a:uFill>
                <a:hlinkClick r:id="rId3"/>
              </a:rPr>
              <a:t>Les </a:t>
            </a:r>
            <a:r>
              <a:rPr u="sng" dirty="0" err="1">
                <a:solidFill>
                  <a:srgbClr val="0000FF"/>
                </a:solidFill>
                <a:uFill>
                  <a:solidFill>
                    <a:srgbClr val="0000FF"/>
                  </a:solidFill>
                </a:uFill>
                <a:hlinkClick r:id="rId3"/>
              </a:rPr>
              <a:t>prérequis</a:t>
            </a:r>
            <a:r>
              <a:rPr u="sng" dirty="0">
                <a:solidFill>
                  <a:srgbClr val="0000FF"/>
                </a:solidFill>
                <a:uFill>
                  <a:solidFill>
                    <a:srgbClr val="0000FF"/>
                  </a:solidFill>
                </a:uFill>
                <a:hlinkClick r:id="rId3"/>
              </a:rPr>
              <a:t> </a:t>
            </a:r>
            <a:r>
              <a:rPr u="sng" dirty="0" err="1">
                <a:solidFill>
                  <a:srgbClr val="0000FF"/>
                </a:solidFill>
                <a:uFill>
                  <a:solidFill>
                    <a:srgbClr val="0000FF"/>
                  </a:solidFill>
                </a:uFill>
                <a:hlinkClick r:id="rId3"/>
              </a:rPr>
              <a:t>nécessaires</a:t>
            </a:r>
            <a:r>
              <a:rPr u="sng" dirty="0">
                <a:solidFill>
                  <a:srgbClr val="0000FF"/>
                </a:solidFill>
                <a:uFill>
                  <a:solidFill>
                    <a:srgbClr val="0000FF"/>
                  </a:solidFill>
                </a:uFill>
                <a:hlinkClick r:id="rId3"/>
              </a:rPr>
              <a:t> pour </a:t>
            </a:r>
            <a:r>
              <a:rPr u="sng" dirty="0" err="1">
                <a:solidFill>
                  <a:srgbClr val="0000FF"/>
                </a:solidFill>
                <a:uFill>
                  <a:solidFill>
                    <a:srgbClr val="0000FF"/>
                  </a:solidFill>
                </a:uFill>
                <a:hlinkClick r:id="rId3"/>
              </a:rPr>
              <a:t>s'inscrire</a:t>
            </a:r>
            <a:r>
              <a:rPr u="sng" dirty="0">
                <a:solidFill>
                  <a:srgbClr val="0000FF"/>
                </a:solidFill>
                <a:uFill>
                  <a:solidFill>
                    <a:srgbClr val="0000FF"/>
                  </a:solidFill>
                </a:uFill>
                <a:hlinkClick r:id="rId3"/>
              </a:rPr>
              <a:t> en </a:t>
            </a:r>
            <a:r>
              <a:rPr u="sng" dirty="0" err="1">
                <a:solidFill>
                  <a:srgbClr val="0000FF"/>
                </a:solidFill>
                <a:uFill>
                  <a:solidFill>
                    <a:srgbClr val="0000FF"/>
                  </a:solidFill>
                </a:uFill>
                <a:hlinkClick r:id="rId3"/>
              </a:rPr>
              <a:t>fac</a:t>
            </a:r>
            <a:r>
              <a:rPr u="sng" dirty="0">
                <a:solidFill>
                  <a:srgbClr val="0000FF"/>
                </a:solidFill>
                <a:uFill>
                  <a:solidFill>
                    <a:srgbClr val="0000FF"/>
                  </a:solidFill>
                </a:uFill>
                <a:hlinkClick r:id="rId3"/>
              </a:rPr>
              <a:t> de </a:t>
            </a:r>
            <a:r>
              <a:rPr u="sng" dirty="0" err="1">
                <a:solidFill>
                  <a:srgbClr val="0000FF"/>
                </a:solidFill>
                <a:uFill>
                  <a:solidFill>
                    <a:srgbClr val="0000FF"/>
                  </a:solidFill>
                </a:uFill>
                <a:hlinkClick r:id="rId3"/>
              </a:rPr>
              <a:t>médecine</a:t>
            </a:r>
            <a:r>
              <a:rPr u="sng" dirty="0">
                <a:solidFill>
                  <a:srgbClr val="0000FF"/>
                </a:solidFill>
                <a:uFill>
                  <a:solidFill>
                    <a:srgbClr val="0000FF"/>
                  </a:solidFill>
                </a:uFill>
                <a:hlinkClick r:id="rId3"/>
              </a:rPr>
              <a:t> / PACES</a:t>
            </a:r>
            <a:br>
              <a:rPr dirty="0"/>
            </a:br>
            <a:r>
              <a:rPr dirty="0"/>
              <a:t>&gt; </a:t>
            </a:r>
            <a:r>
              <a:rPr u="sng" dirty="0">
                <a:solidFill>
                  <a:srgbClr val="0000FF"/>
                </a:solidFill>
                <a:uFill>
                  <a:solidFill>
                    <a:srgbClr val="0000FF"/>
                  </a:solidFill>
                </a:uFill>
                <a:hlinkClick r:id="rId4"/>
              </a:rPr>
              <a:t>Les </a:t>
            </a:r>
            <a:r>
              <a:rPr u="sng" dirty="0" err="1">
                <a:solidFill>
                  <a:srgbClr val="0000FF"/>
                </a:solidFill>
                <a:uFill>
                  <a:solidFill>
                    <a:srgbClr val="0000FF"/>
                  </a:solidFill>
                </a:uFill>
                <a:hlinkClick r:id="rId4"/>
              </a:rPr>
              <a:t>prérequis</a:t>
            </a:r>
            <a:r>
              <a:rPr u="sng" dirty="0">
                <a:solidFill>
                  <a:srgbClr val="0000FF"/>
                </a:solidFill>
                <a:uFill>
                  <a:solidFill>
                    <a:srgbClr val="0000FF"/>
                  </a:solidFill>
                </a:uFill>
                <a:hlinkClick r:id="rId4"/>
              </a:rPr>
              <a:t> </a:t>
            </a:r>
            <a:r>
              <a:rPr u="sng" dirty="0" err="1">
                <a:solidFill>
                  <a:srgbClr val="0000FF"/>
                </a:solidFill>
                <a:uFill>
                  <a:solidFill>
                    <a:srgbClr val="0000FF"/>
                  </a:solidFill>
                </a:uFill>
                <a:hlinkClick r:id="rId4"/>
              </a:rPr>
              <a:t>attendus</a:t>
            </a:r>
            <a:r>
              <a:rPr u="sng" dirty="0">
                <a:solidFill>
                  <a:srgbClr val="0000FF"/>
                </a:solidFill>
                <a:uFill>
                  <a:solidFill>
                    <a:srgbClr val="0000FF"/>
                  </a:solidFill>
                </a:uFill>
                <a:hlinkClick r:id="rId4"/>
              </a:rPr>
              <a:t> pour </a:t>
            </a:r>
            <a:r>
              <a:rPr u="sng" dirty="0" err="1">
                <a:solidFill>
                  <a:srgbClr val="0000FF"/>
                </a:solidFill>
                <a:uFill>
                  <a:solidFill>
                    <a:srgbClr val="0000FF"/>
                  </a:solidFill>
                </a:uFill>
                <a:hlinkClick r:id="rId4"/>
              </a:rPr>
              <a:t>s'inscrie</a:t>
            </a:r>
            <a:r>
              <a:rPr u="sng" dirty="0">
                <a:solidFill>
                  <a:srgbClr val="0000FF"/>
                </a:solidFill>
                <a:uFill>
                  <a:solidFill>
                    <a:srgbClr val="0000FF"/>
                  </a:solidFill>
                </a:uFill>
                <a:hlinkClick r:id="rId4"/>
              </a:rPr>
              <a:t> en </a:t>
            </a:r>
            <a:r>
              <a:rPr u="sng" dirty="0" err="1">
                <a:solidFill>
                  <a:srgbClr val="0000FF"/>
                </a:solidFill>
                <a:uFill>
                  <a:solidFill>
                    <a:srgbClr val="0000FF"/>
                  </a:solidFill>
                </a:uFill>
                <a:hlinkClick r:id="rId4"/>
              </a:rPr>
              <a:t>Licence</a:t>
            </a:r>
            <a:r>
              <a:rPr u="sng" dirty="0">
                <a:solidFill>
                  <a:srgbClr val="0000FF"/>
                </a:solidFill>
                <a:uFill>
                  <a:solidFill>
                    <a:srgbClr val="0000FF"/>
                  </a:solidFill>
                </a:uFill>
                <a:hlinkClick r:id="rId4"/>
              </a:rPr>
              <a:t> STAPS (Sport)</a:t>
            </a:r>
            <a:br>
              <a:rPr dirty="0"/>
            </a:br>
            <a:r>
              <a:rPr dirty="0"/>
              <a:t>&gt; </a:t>
            </a:r>
            <a:r>
              <a:rPr u="sng" dirty="0">
                <a:solidFill>
                  <a:srgbClr val="0000FF"/>
                </a:solidFill>
                <a:uFill>
                  <a:solidFill>
                    <a:srgbClr val="0000FF"/>
                  </a:solidFill>
                </a:uFill>
                <a:hlinkClick r:id="rId5"/>
              </a:rPr>
              <a:t>Les </a:t>
            </a:r>
            <a:r>
              <a:rPr u="sng" dirty="0" err="1">
                <a:solidFill>
                  <a:srgbClr val="0000FF"/>
                </a:solidFill>
                <a:uFill>
                  <a:solidFill>
                    <a:srgbClr val="0000FF"/>
                  </a:solidFill>
                </a:uFill>
                <a:hlinkClick r:id="rId5"/>
              </a:rPr>
              <a:t>prérequis</a:t>
            </a:r>
            <a:r>
              <a:rPr u="sng" dirty="0">
                <a:solidFill>
                  <a:srgbClr val="0000FF"/>
                </a:solidFill>
                <a:uFill>
                  <a:solidFill>
                    <a:srgbClr val="0000FF"/>
                  </a:solidFill>
                </a:uFill>
                <a:hlinkClick r:id="rId5"/>
              </a:rPr>
              <a:t> </a:t>
            </a:r>
            <a:r>
              <a:rPr u="sng" dirty="0" err="1">
                <a:solidFill>
                  <a:srgbClr val="0000FF"/>
                </a:solidFill>
                <a:uFill>
                  <a:solidFill>
                    <a:srgbClr val="0000FF"/>
                  </a:solidFill>
                </a:uFill>
                <a:hlinkClick r:id="rId5"/>
              </a:rPr>
              <a:t>nécessaires</a:t>
            </a:r>
            <a:r>
              <a:rPr u="sng" dirty="0">
                <a:solidFill>
                  <a:srgbClr val="0000FF"/>
                </a:solidFill>
                <a:uFill>
                  <a:solidFill>
                    <a:srgbClr val="0000FF"/>
                  </a:solidFill>
                </a:uFill>
                <a:hlinkClick r:id="rId5"/>
              </a:rPr>
              <a:t> pour </a:t>
            </a:r>
            <a:r>
              <a:rPr u="sng" dirty="0" err="1">
                <a:solidFill>
                  <a:srgbClr val="0000FF"/>
                </a:solidFill>
                <a:uFill>
                  <a:solidFill>
                    <a:srgbClr val="0000FF"/>
                  </a:solidFill>
                </a:uFill>
                <a:hlinkClick r:id="rId5"/>
              </a:rPr>
              <a:t>s'inscrire</a:t>
            </a:r>
            <a:r>
              <a:rPr u="sng" dirty="0">
                <a:solidFill>
                  <a:srgbClr val="0000FF"/>
                </a:solidFill>
                <a:uFill>
                  <a:solidFill>
                    <a:srgbClr val="0000FF"/>
                  </a:solidFill>
                </a:uFill>
                <a:hlinkClick r:id="rId5"/>
              </a:rPr>
              <a:t> en </a:t>
            </a:r>
            <a:r>
              <a:rPr u="sng" dirty="0" err="1">
                <a:solidFill>
                  <a:srgbClr val="0000FF"/>
                </a:solidFill>
                <a:uFill>
                  <a:solidFill>
                    <a:srgbClr val="0000FF"/>
                  </a:solidFill>
                </a:uFill>
                <a:hlinkClick r:id="rId5"/>
              </a:rPr>
              <a:t>fac</a:t>
            </a:r>
            <a:r>
              <a:rPr u="sng" dirty="0">
                <a:solidFill>
                  <a:srgbClr val="0000FF"/>
                </a:solidFill>
                <a:uFill>
                  <a:solidFill>
                    <a:srgbClr val="0000FF"/>
                  </a:solidFill>
                </a:uFill>
                <a:hlinkClick r:id="rId5"/>
              </a:rPr>
              <a:t> de droit</a:t>
            </a:r>
            <a:br>
              <a:rPr dirty="0"/>
            </a:br>
            <a:r>
              <a:rPr dirty="0"/>
              <a:t>&gt; </a:t>
            </a:r>
            <a:r>
              <a:rPr u="sng" dirty="0">
                <a:solidFill>
                  <a:srgbClr val="0000FF"/>
                </a:solidFill>
                <a:uFill>
                  <a:solidFill>
                    <a:srgbClr val="0000FF"/>
                  </a:solidFill>
                </a:uFill>
                <a:hlinkClick r:id="rId6"/>
              </a:rPr>
              <a:t>Les </a:t>
            </a:r>
            <a:r>
              <a:rPr u="sng" dirty="0" err="1">
                <a:solidFill>
                  <a:srgbClr val="0000FF"/>
                </a:solidFill>
                <a:uFill>
                  <a:solidFill>
                    <a:srgbClr val="0000FF"/>
                  </a:solidFill>
                </a:uFill>
                <a:hlinkClick r:id="rId6"/>
              </a:rPr>
              <a:t>prérequis</a:t>
            </a:r>
            <a:r>
              <a:rPr u="sng" dirty="0">
                <a:solidFill>
                  <a:srgbClr val="0000FF"/>
                </a:solidFill>
                <a:uFill>
                  <a:solidFill>
                    <a:srgbClr val="0000FF"/>
                  </a:solidFill>
                </a:uFill>
                <a:hlinkClick r:id="rId6"/>
              </a:rPr>
              <a:t> </a:t>
            </a:r>
            <a:r>
              <a:rPr u="sng" dirty="0" err="1">
                <a:solidFill>
                  <a:srgbClr val="0000FF"/>
                </a:solidFill>
                <a:uFill>
                  <a:solidFill>
                    <a:srgbClr val="0000FF"/>
                  </a:solidFill>
                </a:uFill>
                <a:hlinkClick r:id="rId6"/>
              </a:rPr>
              <a:t>nécessaires</a:t>
            </a:r>
            <a:r>
              <a:rPr u="sng" dirty="0">
                <a:solidFill>
                  <a:srgbClr val="0000FF"/>
                </a:solidFill>
                <a:uFill>
                  <a:solidFill>
                    <a:srgbClr val="0000FF"/>
                  </a:solidFill>
                </a:uFill>
                <a:hlinkClick r:id="rId6"/>
              </a:rPr>
              <a:t> pour </a:t>
            </a:r>
            <a:r>
              <a:rPr u="sng" dirty="0" err="1">
                <a:solidFill>
                  <a:srgbClr val="0000FF"/>
                </a:solidFill>
                <a:uFill>
                  <a:solidFill>
                    <a:srgbClr val="0000FF"/>
                  </a:solidFill>
                </a:uFill>
                <a:hlinkClick r:id="rId6"/>
              </a:rPr>
              <a:t>s'inscrire</a:t>
            </a:r>
            <a:r>
              <a:rPr u="sng" dirty="0">
                <a:solidFill>
                  <a:srgbClr val="0000FF"/>
                </a:solidFill>
                <a:uFill>
                  <a:solidFill>
                    <a:srgbClr val="0000FF"/>
                  </a:solidFill>
                </a:uFill>
                <a:hlinkClick r:id="rId6"/>
              </a:rPr>
              <a:t> en </a:t>
            </a:r>
            <a:r>
              <a:rPr u="sng" dirty="0" err="1">
                <a:solidFill>
                  <a:srgbClr val="0000FF"/>
                </a:solidFill>
                <a:uFill>
                  <a:solidFill>
                    <a:srgbClr val="0000FF"/>
                  </a:solidFill>
                </a:uFill>
                <a:hlinkClick r:id="rId6"/>
              </a:rPr>
              <a:t>Licence</a:t>
            </a:r>
            <a:r>
              <a:rPr u="sng" dirty="0">
                <a:solidFill>
                  <a:srgbClr val="0000FF"/>
                </a:solidFill>
                <a:uFill>
                  <a:solidFill>
                    <a:srgbClr val="0000FF"/>
                  </a:solidFill>
                </a:uFill>
                <a:hlinkClick r:id="rId6"/>
              </a:rPr>
              <a:t> </a:t>
            </a:r>
            <a:r>
              <a:rPr u="sng" dirty="0" err="1">
                <a:solidFill>
                  <a:srgbClr val="0000FF"/>
                </a:solidFill>
                <a:uFill>
                  <a:solidFill>
                    <a:srgbClr val="0000FF"/>
                  </a:solidFill>
                </a:uFill>
                <a:hlinkClick r:id="rId6"/>
              </a:rPr>
              <a:t>d'Eco</a:t>
            </a:r>
            <a:r>
              <a:rPr u="sng" dirty="0">
                <a:solidFill>
                  <a:srgbClr val="0000FF"/>
                </a:solidFill>
                <a:uFill>
                  <a:solidFill>
                    <a:srgbClr val="0000FF"/>
                  </a:solidFill>
                </a:uFill>
                <a:hlinkClick r:id="rId6"/>
              </a:rPr>
              <a:t> </a:t>
            </a:r>
            <a:r>
              <a:rPr u="sng" dirty="0" err="1">
                <a:solidFill>
                  <a:srgbClr val="0000FF"/>
                </a:solidFill>
                <a:uFill>
                  <a:solidFill>
                    <a:srgbClr val="0000FF"/>
                  </a:solidFill>
                </a:uFill>
                <a:hlinkClick r:id="rId6"/>
              </a:rPr>
              <a:t>gestion</a:t>
            </a:r>
            <a:endParaRPr u="sng" dirty="0"/>
          </a:p>
          <a:p>
            <a:pPr>
              <a:defRPr u="sng"/>
            </a:pPr>
            <a:endParaRPr u="sng" dirty="0"/>
          </a:p>
          <a:p>
            <a:pPr>
              <a:defRPr u="sng"/>
            </a:pPr>
            <a:endParaRPr u="sng" dirty="0"/>
          </a:p>
          <a:p>
            <a:pPr>
              <a:defRPr i="1">
                <a:solidFill>
                  <a:srgbClr val="FF0000"/>
                </a:solidFill>
              </a:defRPr>
            </a:pPr>
            <a:r>
              <a:rPr dirty="0"/>
              <a:t>Des supports </a:t>
            </a:r>
            <a:r>
              <a:rPr dirty="0" err="1"/>
              <a:t>actualisés</a:t>
            </a:r>
            <a:r>
              <a:rPr dirty="0"/>
              <a:t>: </a:t>
            </a:r>
          </a:p>
          <a:p>
            <a:pPr>
              <a:defRPr u="sng">
                <a:solidFill>
                  <a:srgbClr val="0000FF"/>
                </a:solidFill>
                <a:uFill>
                  <a:solidFill>
                    <a:srgbClr val="0000FF"/>
                  </a:solidFill>
                </a:uFill>
              </a:defRPr>
            </a:pPr>
            <a:r>
              <a:rPr dirty="0"/>
              <a:t>http://www.horizons21.fr/</a:t>
            </a:r>
            <a:endParaRPr lang="fr-FR" dirty="0"/>
          </a:p>
          <a:p>
            <a:pPr>
              <a:defRPr u="sng">
                <a:solidFill>
                  <a:srgbClr val="0000FF"/>
                </a:solidFill>
                <a:uFill>
                  <a:solidFill>
                    <a:srgbClr val="0000FF"/>
                  </a:solidFill>
                </a:uFill>
              </a:defRPr>
            </a:pPr>
            <a:r>
              <a:rPr lang="fr-FR" dirty="0"/>
              <a:t>www.terminales2021-2022.fr</a:t>
            </a:r>
            <a:r>
              <a:rPr lang="fr-FR" baseline="0" dirty="0"/>
              <a:t> </a:t>
            </a:r>
            <a:r>
              <a:rPr lang="fr-FR" u="none" baseline="0" dirty="0"/>
              <a:t>et les 5 étapes de l’orientation (10 conseils pour s’orienter, recherche de métiers, informations filières, découvrir le monde professionnel) </a:t>
            </a:r>
            <a:endParaRPr u="none" dirty="0"/>
          </a:p>
          <a:p>
            <a:endParaRPr dirty="0"/>
          </a:p>
          <a:p>
            <a:endParaRPr dirty="0"/>
          </a:p>
          <a:p>
            <a:pPr>
              <a:defRPr i="1">
                <a:solidFill>
                  <a:srgbClr val="FF0000"/>
                </a:solidFill>
              </a:defRPr>
            </a:pPr>
            <a:r>
              <a:rPr dirty="0"/>
              <a:t>Le BO du 12 mars 2018 sur les </a:t>
            </a:r>
            <a:r>
              <a:rPr dirty="0" err="1"/>
              <a:t>attendus</a:t>
            </a:r>
            <a:r>
              <a:rPr dirty="0"/>
              <a:t> sur education.gouv.fr  : </a:t>
            </a:r>
            <a:r>
              <a:rPr i="0" u="sng" dirty="0">
                <a:solidFill>
                  <a:srgbClr val="0000FF"/>
                </a:solidFill>
                <a:uFill>
                  <a:solidFill>
                    <a:srgbClr val="0000FF"/>
                  </a:solidFill>
                </a:uFill>
                <a:hlinkClick r:id="rId7"/>
              </a:rPr>
              <a:t>https://www.education.gouv.fr/cid127572/au-bo-special-du-12-mars-2018-procedure-nationale-de-preinscription-pour-l-acces-aux-formations-initiales-du-premier-cycle-de-l-enseignement-superieur.html</a:t>
            </a:r>
          </a:p>
          <a:p>
            <a:r>
              <a:rPr dirty="0"/>
              <a:t>La </a:t>
            </a:r>
            <a:r>
              <a:rPr dirty="0" err="1"/>
              <a:t>charte</a:t>
            </a:r>
            <a:r>
              <a:rPr dirty="0"/>
              <a:t> </a:t>
            </a:r>
            <a:r>
              <a:rPr dirty="0" err="1"/>
              <a:t>signée</a:t>
            </a:r>
            <a:r>
              <a:rPr dirty="0"/>
              <a:t> par les Min Ed </a:t>
            </a:r>
            <a:r>
              <a:rPr dirty="0" err="1"/>
              <a:t>nat</a:t>
            </a:r>
            <a:r>
              <a:rPr dirty="0"/>
              <a:t> et </a:t>
            </a:r>
            <a:r>
              <a:rPr dirty="0" err="1"/>
              <a:t>Enseignement</a:t>
            </a:r>
            <a:r>
              <a:rPr dirty="0"/>
              <a:t> sup</a:t>
            </a:r>
          </a:p>
          <a:p>
            <a:pPr>
              <a:defRPr u="sng">
                <a:solidFill>
                  <a:srgbClr val="0000FF"/>
                </a:solidFill>
                <a:uFill>
                  <a:solidFill>
                    <a:srgbClr val="0000FF"/>
                  </a:solidFill>
                </a:uFill>
              </a:defRPr>
            </a:pPr>
            <a:r>
              <a:rPr dirty="0">
                <a:hlinkClick r:id="rId8"/>
              </a:rPr>
              <a:t>https://cache.media.enseignementsup-recherche.gouv.fr/file/Plan_etudiant/79/2/Charte_attendus_862792.pdf</a:t>
            </a:r>
            <a:endParaRPr dirty="0">
              <a:solidFill>
                <a:srgbClr val="00283C"/>
              </a:solidFill>
              <a:latin typeface="Arial"/>
              <a:ea typeface="Arial"/>
              <a:cs typeface="Arial"/>
              <a:sym typeface="Arial"/>
            </a:endParaRPr>
          </a:p>
          <a:p>
            <a:pPr>
              <a:defRPr i="1" u="sng">
                <a:solidFill>
                  <a:srgbClr val="00283C"/>
                </a:solidFill>
                <a:latin typeface="Arial"/>
                <a:ea typeface="Arial"/>
                <a:cs typeface="Arial"/>
                <a:sym typeface="Arial"/>
              </a:defRPr>
            </a:pPr>
            <a:endParaRPr dirty="0">
              <a:solidFill>
                <a:srgbClr val="00283C"/>
              </a:solidFill>
              <a:latin typeface="Arial"/>
              <a:ea typeface="Arial"/>
              <a:cs typeface="Arial"/>
              <a:sym typeface="Arial"/>
            </a:endParaRPr>
          </a:p>
          <a:p>
            <a:pPr>
              <a:defRPr b="1" i="1" u="sng">
                <a:solidFill>
                  <a:srgbClr val="0000FF"/>
                </a:solidFill>
                <a:uFill>
                  <a:solidFill>
                    <a:srgbClr val="0000FF"/>
                  </a:solidFill>
                </a:uFill>
              </a:defRPr>
            </a:pPr>
            <a:r>
              <a:rPr dirty="0">
                <a:hlinkClick r:id="rId9"/>
              </a:rPr>
              <a:t>BAC 2021</a:t>
            </a:r>
            <a:r>
              <a:rPr dirty="0">
                <a:hlinkClick r:id="rId10"/>
              </a:rPr>
              <a:t>NOUVEAU LYCÉE</a:t>
            </a:r>
            <a:r>
              <a:rPr dirty="0">
                <a:solidFill>
                  <a:srgbClr val="000000"/>
                </a:solidFill>
                <a:uFillTx/>
              </a:rPr>
              <a:t> </a:t>
            </a:r>
          </a:p>
          <a:p>
            <a:r>
              <a:rPr dirty="0"/>
              <a:t>Ce site </a:t>
            </a:r>
            <a:r>
              <a:rPr dirty="0" err="1"/>
              <a:t>présente</a:t>
            </a:r>
            <a:r>
              <a:rPr dirty="0"/>
              <a:t> </a:t>
            </a:r>
            <a:r>
              <a:rPr dirty="0" err="1"/>
              <a:t>notamment</a:t>
            </a:r>
            <a:r>
              <a:rPr dirty="0"/>
              <a:t> : la </a:t>
            </a:r>
            <a:r>
              <a:rPr dirty="0" err="1"/>
              <a:t>voie</a:t>
            </a:r>
            <a:r>
              <a:rPr dirty="0"/>
              <a:t> </a:t>
            </a:r>
            <a:r>
              <a:rPr dirty="0" err="1"/>
              <a:t>générale</a:t>
            </a:r>
            <a:r>
              <a:rPr dirty="0"/>
              <a:t>,  les </a:t>
            </a:r>
            <a:r>
              <a:rPr dirty="0" err="1"/>
              <a:t>cours</a:t>
            </a:r>
            <a:r>
              <a:rPr dirty="0"/>
              <a:t> </a:t>
            </a:r>
            <a:r>
              <a:rPr dirty="0" err="1"/>
              <a:t>communs</a:t>
            </a:r>
            <a:r>
              <a:rPr dirty="0"/>
              <a:t> et les </a:t>
            </a:r>
            <a:r>
              <a:rPr dirty="0" err="1"/>
              <a:t>spécialités</a:t>
            </a:r>
            <a:endParaRPr dirty="0"/>
          </a:p>
          <a:p>
            <a:r>
              <a:rPr dirty="0"/>
              <a:t>	         			le </a:t>
            </a:r>
            <a:r>
              <a:rPr dirty="0" err="1"/>
              <a:t>calendrier</a:t>
            </a:r>
            <a:r>
              <a:rPr dirty="0"/>
              <a:t> de 2</a:t>
            </a:r>
            <a:r>
              <a:rPr baseline="30000" dirty="0"/>
              <a:t>nde</a:t>
            </a:r>
            <a:r>
              <a:rPr dirty="0"/>
              <a:t> , de 1</a:t>
            </a:r>
            <a:r>
              <a:rPr baseline="30000" dirty="0"/>
              <a:t>ère</a:t>
            </a:r>
            <a:r>
              <a:rPr dirty="0"/>
              <a:t>, les </a:t>
            </a:r>
            <a:r>
              <a:rPr dirty="0" err="1"/>
              <a:t>spécialités</a:t>
            </a:r>
            <a:r>
              <a:rPr dirty="0"/>
              <a:t> de 2</a:t>
            </a:r>
            <a:r>
              <a:rPr baseline="30000" dirty="0"/>
              <a:t>nde</a:t>
            </a:r>
          </a:p>
          <a:p>
            <a:pPr>
              <a:defRPr baseline="30000"/>
            </a:pPr>
            <a:endParaRPr baseline="30000" dirty="0"/>
          </a:p>
          <a:p>
            <a:r>
              <a:rPr dirty="0" err="1"/>
              <a:t>Également</a:t>
            </a:r>
            <a:r>
              <a:rPr dirty="0"/>
              <a:t> des </a:t>
            </a:r>
            <a:r>
              <a:rPr dirty="0" err="1"/>
              <a:t>vidéos</a:t>
            </a:r>
            <a:r>
              <a:rPr dirty="0"/>
              <a:t> : </a:t>
            </a:r>
            <a:r>
              <a:rPr dirty="0" err="1"/>
              <a:t>Quelles</a:t>
            </a:r>
            <a:r>
              <a:rPr dirty="0"/>
              <a:t> </a:t>
            </a:r>
            <a:r>
              <a:rPr dirty="0" err="1"/>
              <a:t>spécialités</a:t>
            </a:r>
            <a:r>
              <a:rPr dirty="0"/>
              <a:t> pour </a:t>
            </a:r>
            <a:r>
              <a:rPr dirty="0" err="1"/>
              <a:t>quelles</a:t>
            </a:r>
            <a:r>
              <a:rPr dirty="0"/>
              <a:t> </a:t>
            </a:r>
            <a:r>
              <a:rPr dirty="0" err="1"/>
              <a:t>études</a:t>
            </a:r>
            <a:r>
              <a:rPr dirty="0"/>
              <a:t> après le bac? https://youtu.be/zwKkQVJzAEA?list=PLjcV9PGUll76ghCrhv9xoSl3lYhYrw-AU  </a:t>
            </a:r>
          </a:p>
          <a:p>
            <a:r>
              <a:rPr dirty="0"/>
              <a:t> </a:t>
            </a:r>
          </a:p>
          <a:p>
            <a:pPr>
              <a:defRPr u="sng">
                <a:solidFill>
                  <a:srgbClr val="0000FF"/>
                </a:solidFill>
                <a:uFill>
                  <a:solidFill>
                    <a:srgbClr val="0000FF"/>
                  </a:solidFill>
                </a:uFill>
              </a:defRPr>
            </a:pPr>
            <a:endParaRPr u="sng" dirty="0">
              <a:solidFill>
                <a:srgbClr val="0000FF"/>
              </a:solidFill>
              <a:uFill>
                <a:solidFill>
                  <a:srgbClr val="0000FF"/>
                </a:solidFill>
              </a:uFill>
            </a:endParaRPr>
          </a:p>
          <a:p>
            <a:pPr>
              <a:defRPr u="sng"/>
            </a:pPr>
            <a:endParaRPr u="sng" dirty="0"/>
          </a:p>
        </p:txBody>
      </p:sp>
    </p:spTree>
    <p:extLst>
      <p:ext uri="{BB962C8B-B14F-4D97-AF65-F5344CB8AC3E}">
        <p14:creationId xmlns:p14="http://schemas.microsoft.com/office/powerpoint/2010/main" val="2367553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Shape 598"/>
          <p:cNvSpPr>
            <a:spLocks noGrp="1" noRot="1" noChangeAspect="1"/>
          </p:cNvSpPr>
          <p:nvPr>
            <p:ph type="sldImg"/>
          </p:nvPr>
        </p:nvSpPr>
        <p:spPr>
          <a:prstGeom prst="rect">
            <a:avLst/>
          </a:prstGeom>
        </p:spPr>
        <p:txBody>
          <a:bodyPr/>
          <a:lstStyle/>
          <a:p>
            <a:endParaRPr/>
          </a:p>
        </p:txBody>
      </p:sp>
      <p:sp>
        <p:nvSpPr>
          <p:cNvPr id="599" name="Shape 599"/>
          <p:cNvSpPr>
            <a:spLocks noGrp="1"/>
          </p:cNvSpPr>
          <p:nvPr>
            <p:ph type="body" sz="quarter" idx="1"/>
          </p:nvPr>
        </p:nvSpPr>
        <p:spPr>
          <a:prstGeom prst="rect">
            <a:avLst/>
          </a:prstGeom>
        </p:spPr>
        <p:txBody>
          <a:bodyPr/>
          <a:lstStyle/>
          <a:p>
            <a:pPr>
              <a:defRPr i="1"/>
            </a:pPr>
            <a:r>
              <a:rPr lang="fr-FR" dirty="0"/>
              <a:t>Pour rappel</a:t>
            </a:r>
            <a:r>
              <a:rPr lang="fr-FR" baseline="0" dirty="0"/>
              <a:t> e</a:t>
            </a:r>
            <a:r>
              <a:rPr lang="fr-FR" dirty="0"/>
              <a:t>n</a:t>
            </a:r>
            <a:r>
              <a:rPr lang="fr-FR" baseline="0" dirty="0"/>
              <a:t> 2020 : </a:t>
            </a:r>
            <a:endParaRPr dirty="0"/>
          </a:p>
          <a:p>
            <a:pPr marL="171450" indent="-171450">
              <a:buSzPct val="100000"/>
              <a:buChar char="-"/>
              <a:defRPr i="1"/>
            </a:pPr>
            <a:r>
              <a:rPr dirty="0" err="1"/>
              <a:t>disparition</a:t>
            </a:r>
            <a:r>
              <a:rPr dirty="0"/>
              <a:t> des DIMA ( </a:t>
            </a:r>
            <a:r>
              <a:rPr dirty="0" err="1"/>
              <a:t>dispositifs</a:t>
            </a:r>
            <a:r>
              <a:rPr dirty="0"/>
              <a:t> </a:t>
            </a:r>
            <a:r>
              <a:rPr dirty="0" err="1"/>
              <a:t>d’initiation</a:t>
            </a:r>
            <a:r>
              <a:rPr dirty="0"/>
              <a:t> aux métiers en </a:t>
            </a:r>
            <a:r>
              <a:rPr dirty="0" err="1"/>
              <a:t>alternance</a:t>
            </a:r>
            <a:r>
              <a:rPr dirty="0"/>
              <a:t>) et des 3èmes </a:t>
            </a:r>
            <a:r>
              <a:rPr dirty="0" err="1"/>
              <a:t>prépa</a:t>
            </a:r>
            <a:r>
              <a:rPr dirty="0"/>
              <a:t>-pro</a:t>
            </a:r>
          </a:p>
          <a:p>
            <a:pPr marL="171450" indent="-171450">
              <a:buSzPct val="100000"/>
              <a:buChar char="-"/>
              <a:defRPr i="1">
                <a:solidFill>
                  <a:srgbClr val="FF0000"/>
                </a:solidFill>
              </a:defRPr>
            </a:pPr>
            <a:r>
              <a:rPr dirty="0" err="1"/>
              <a:t>création</a:t>
            </a:r>
            <a:r>
              <a:rPr dirty="0"/>
              <a:t> des 3èmes </a:t>
            </a:r>
            <a:r>
              <a:rPr dirty="0" err="1"/>
              <a:t>prépa</a:t>
            </a:r>
            <a:r>
              <a:rPr dirty="0"/>
              <a:t> métiers: en </a:t>
            </a:r>
            <a:r>
              <a:rPr dirty="0" err="1"/>
              <a:t>remplacement</a:t>
            </a:r>
            <a:r>
              <a:rPr dirty="0"/>
              <a:t> des 3èmes </a:t>
            </a:r>
            <a:r>
              <a:rPr dirty="0" err="1"/>
              <a:t>prépa</a:t>
            </a:r>
            <a:r>
              <a:rPr dirty="0"/>
              <a:t> pro: pour les </a:t>
            </a:r>
            <a:r>
              <a:rPr dirty="0" err="1"/>
              <a:t>élèves</a:t>
            </a:r>
            <a:r>
              <a:rPr dirty="0"/>
              <a:t> de 4</a:t>
            </a:r>
            <a:r>
              <a:rPr baseline="30000" dirty="0"/>
              <a:t>ème</a:t>
            </a:r>
            <a:r>
              <a:rPr dirty="0"/>
              <a:t> qui </a:t>
            </a:r>
            <a:r>
              <a:rPr dirty="0" err="1"/>
              <a:t>souhaitent</a:t>
            </a:r>
            <a:r>
              <a:rPr dirty="0"/>
              <a:t> </a:t>
            </a:r>
            <a:r>
              <a:rPr dirty="0" err="1"/>
              <a:t>découvrir</a:t>
            </a:r>
            <a:r>
              <a:rPr dirty="0"/>
              <a:t> </a:t>
            </a:r>
            <a:r>
              <a:rPr dirty="0" err="1"/>
              <a:t>davantage</a:t>
            </a:r>
            <a:r>
              <a:rPr dirty="0"/>
              <a:t> les formations et les métiers </a:t>
            </a:r>
            <a:r>
              <a:rPr dirty="0" err="1"/>
              <a:t>dans</a:t>
            </a:r>
            <a:r>
              <a:rPr dirty="0"/>
              <a:t> la </a:t>
            </a:r>
            <a:r>
              <a:rPr dirty="0" err="1"/>
              <a:t>voie</a:t>
            </a:r>
            <a:r>
              <a:rPr dirty="0"/>
              <a:t> </a:t>
            </a:r>
            <a:r>
              <a:rPr dirty="0" err="1"/>
              <a:t>professionnelle</a:t>
            </a:r>
            <a:r>
              <a:rPr dirty="0"/>
              <a:t>. </a:t>
            </a:r>
            <a:r>
              <a:rPr dirty="0" err="1"/>
              <a:t>Elles</a:t>
            </a:r>
            <a:r>
              <a:rPr dirty="0"/>
              <a:t> </a:t>
            </a:r>
            <a:r>
              <a:rPr dirty="0" err="1"/>
              <a:t>proposeront</a:t>
            </a:r>
            <a:r>
              <a:rPr dirty="0"/>
              <a:t> un </a:t>
            </a:r>
            <a:r>
              <a:rPr dirty="0" err="1"/>
              <a:t>renforcement</a:t>
            </a:r>
            <a:r>
              <a:rPr dirty="0"/>
              <a:t> des stages en </a:t>
            </a:r>
            <a:r>
              <a:rPr dirty="0" err="1"/>
              <a:t>entreprise</a:t>
            </a:r>
            <a:r>
              <a:rPr dirty="0"/>
              <a:t>.</a:t>
            </a:r>
          </a:p>
          <a:p>
            <a:pPr>
              <a:defRPr i="1"/>
            </a:pPr>
            <a:endParaRPr dirty="0"/>
          </a:p>
        </p:txBody>
      </p:sp>
    </p:spTree>
    <p:extLst>
      <p:ext uri="{BB962C8B-B14F-4D97-AF65-F5344CB8AC3E}">
        <p14:creationId xmlns:p14="http://schemas.microsoft.com/office/powerpoint/2010/main" val="3411400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902503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Shape 615"/>
          <p:cNvSpPr>
            <a:spLocks noGrp="1" noRot="1" noChangeAspect="1"/>
          </p:cNvSpPr>
          <p:nvPr>
            <p:ph type="sldImg"/>
          </p:nvPr>
        </p:nvSpPr>
        <p:spPr>
          <a:prstGeom prst="rect">
            <a:avLst/>
          </a:prstGeom>
        </p:spPr>
        <p:txBody>
          <a:bodyPr/>
          <a:lstStyle/>
          <a:p>
            <a:endParaRPr/>
          </a:p>
        </p:txBody>
      </p:sp>
      <p:sp>
        <p:nvSpPr>
          <p:cNvPr id="616" name="Shape 616"/>
          <p:cNvSpPr>
            <a:spLocks noGrp="1"/>
          </p:cNvSpPr>
          <p:nvPr>
            <p:ph type="body" sz="quarter" idx="1"/>
          </p:nvPr>
        </p:nvSpPr>
        <p:spPr>
          <a:prstGeom prst="rect">
            <a:avLst/>
          </a:prstGeom>
        </p:spPr>
        <p:txBody>
          <a:bodyPr/>
          <a:lstStyle/>
          <a:p>
            <a:r>
              <a:rPr lang="fr-FR" dirty="0"/>
              <a:t>Les </a:t>
            </a:r>
            <a:r>
              <a:rPr lang="fr-FR" b="1" dirty="0"/>
              <a:t>3èmes prépa métiers </a:t>
            </a:r>
            <a:r>
              <a:rPr lang="fr-FR" dirty="0"/>
              <a:t>remplacent la classe de 3</a:t>
            </a:r>
            <a:r>
              <a:rPr lang="fr-FR" baseline="30000" dirty="0"/>
              <a:t>ème</a:t>
            </a:r>
            <a:r>
              <a:rPr lang="fr-FR" dirty="0"/>
              <a:t> prépa –pro et sont destinées aux élèves qui  </a:t>
            </a:r>
            <a:r>
              <a:rPr lang="fr-FR" dirty="0" err="1"/>
              <a:t>àl’issue</a:t>
            </a:r>
            <a:r>
              <a:rPr lang="fr-FR" dirty="0"/>
              <a:t> de la 4</a:t>
            </a:r>
            <a:r>
              <a:rPr lang="fr-FR" baseline="30000" dirty="0"/>
              <a:t>ème</a:t>
            </a:r>
            <a:r>
              <a:rPr lang="fr-FR" dirty="0"/>
              <a:t> souhaitent découvrir davantage les formations et les métiers dans la voie professionnelle. </a:t>
            </a:r>
          </a:p>
          <a:p>
            <a:endParaRPr lang="fr-FR" dirty="0"/>
          </a:p>
          <a:p>
            <a:r>
              <a:rPr lang="fr-FR" dirty="0"/>
              <a:t>Elles proposent un renforcement des stages en entreprise.</a:t>
            </a:r>
          </a:p>
          <a:p>
            <a:endParaRPr lang="fr-FR" dirty="0"/>
          </a:p>
          <a:p>
            <a:r>
              <a:rPr lang="fr-FR" dirty="0"/>
              <a:t>Mise en place progressive des </a:t>
            </a:r>
            <a:r>
              <a:rPr lang="fr-FR" b="1" dirty="0"/>
              <a:t>familles de métiers </a:t>
            </a:r>
            <a:r>
              <a:rPr lang="fr-FR" dirty="0"/>
              <a:t>( métiers de la construction durable du bâtiment et des travaux publics, métiers de la gestion administrative, métiers du transport et de la logistique, métiers de la relation client en 2019-2020) . Les familles de métiers auront des bacs professionnels.</a:t>
            </a:r>
          </a:p>
          <a:p>
            <a:endParaRPr lang="fr-FR" dirty="0"/>
          </a:p>
          <a:p>
            <a:r>
              <a:rPr lang="fr-FR" dirty="0"/>
              <a:t>Attention</a:t>
            </a:r>
            <a:r>
              <a:rPr lang="fr-FR" baseline="0" dirty="0"/>
              <a:t> : t</a:t>
            </a:r>
            <a:r>
              <a:rPr lang="fr-FR" dirty="0"/>
              <a:t>ous les bacs professionnels ne rentrent pas dans les familles de métiers. </a:t>
            </a:r>
          </a:p>
          <a:p>
            <a:endParaRPr dirty="0"/>
          </a:p>
        </p:txBody>
      </p:sp>
    </p:spTree>
    <p:extLst>
      <p:ext uri="{BB962C8B-B14F-4D97-AF65-F5344CB8AC3E}">
        <p14:creationId xmlns:p14="http://schemas.microsoft.com/office/powerpoint/2010/main" val="2858873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a:spLocks noGrp="1" noRot="1" noChangeAspect="1"/>
          </p:cNvSpPr>
          <p:nvPr>
            <p:ph type="sldImg"/>
          </p:nvPr>
        </p:nvSpPr>
        <p:spPr>
          <a:prstGeom prst="rect">
            <a:avLst/>
          </a:prstGeom>
        </p:spPr>
        <p:txBody>
          <a:bodyPr/>
          <a:lstStyle/>
          <a:p>
            <a:endParaRPr/>
          </a:p>
        </p:txBody>
      </p:sp>
      <p:sp>
        <p:nvSpPr>
          <p:cNvPr id="624" name="Shape 624"/>
          <p:cNvSpPr>
            <a:spLocks noGrp="1"/>
          </p:cNvSpPr>
          <p:nvPr>
            <p:ph type="body" sz="quarter" idx="1"/>
          </p:nvPr>
        </p:nvSpPr>
        <p:spPr>
          <a:prstGeom prst="rect">
            <a:avLst/>
          </a:prstGeom>
        </p:spPr>
        <p:txBody>
          <a:bodyPr/>
          <a:lstStyle/>
          <a:p>
            <a:pPr algn="just">
              <a:buSzPct val="100000"/>
              <a:buFont typeface="Arial"/>
              <a:buChar char="■"/>
              <a:defRPr i="1">
                <a:latin typeface="Arial"/>
                <a:ea typeface="Arial"/>
                <a:cs typeface="Arial"/>
                <a:sym typeface="Arial"/>
              </a:defRPr>
            </a:pPr>
            <a:r>
              <a:rPr dirty="0"/>
              <a:t>La co-intervention </a:t>
            </a:r>
            <a:r>
              <a:rPr dirty="0" err="1"/>
              <a:t>doit</a:t>
            </a:r>
            <a:r>
              <a:rPr dirty="0"/>
              <a:t> </a:t>
            </a:r>
            <a:r>
              <a:rPr dirty="0" err="1"/>
              <a:t>permettre</a:t>
            </a:r>
            <a:r>
              <a:rPr dirty="0"/>
              <a:t> aux </a:t>
            </a:r>
            <a:r>
              <a:rPr dirty="0" err="1"/>
              <a:t>élèves</a:t>
            </a:r>
            <a:r>
              <a:rPr dirty="0"/>
              <a:t> de </a:t>
            </a:r>
            <a:r>
              <a:rPr dirty="0" err="1"/>
              <a:t>bénéficier</a:t>
            </a:r>
            <a:r>
              <a:rPr dirty="0"/>
              <a:t> du double regard des disciplines </a:t>
            </a:r>
            <a:r>
              <a:rPr dirty="0" err="1"/>
              <a:t>professionnelles</a:t>
            </a:r>
            <a:r>
              <a:rPr dirty="0"/>
              <a:t> et </a:t>
            </a:r>
            <a:r>
              <a:rPr dirty="0" err="1"/>
              <a:t>générales</a:t>
            </a:r>
            <a:r>
              <a:rPr dirty="0"/>
              <a:t> sur des situations </a:t>
            </a:r>
            <a:r>
              <a:rPr dirty="0" err="1"/>
              <a:t>qu’ils</a:t>
            </a:r>
            <a:r>
              <a:rPr dirty="0"/>
              <a:t> </a:t>
            </a:r>
            <a:r>
              <a:rPr dirty="0" err="1"/>
              <a:t>rencontreront</a:t>
            </a:r>
            <a:r>
              <a:rPr dirty="0"/>
              <a:t> </a:t>
            </a:r>
            <a:r>
              <a:rPr dirty="0" err="1"/>
              <a:t>dans</a:t>
            </a:r>
            <a:r>
              <a:rPr dirty="0"/>
              <a:t> </a:t>
            </a:r>
            <a:r>
              <a:rPr dirty="0" err="1"/>
              <a:t>leur</a:t>
            </a:r>
            <a:r>
              <a:rPr dirty="0"/>
              <a:t> </a:t>
            </a:r>
            <a:r>
              <a:rPr dirty="0" err="1"/>
              <a:t>futur</a:t>
            </a:r>
            <a:r>
              <a:rPr dirty="0"/>
              <a:t> métier. </a:t>
            </a:r>
          </a:p>
          <a:p>
            <a:pPr algn="just">
              <a:buSzPct val="100000"/>
              <a:buFont typeface="Arial"/>
              <a:buChar char="■"/>
              <a:defRPr i="1">
                <a:latin typeface="Arial"/>
                <a:ea typeface="Arial"/>
                <a:cs typeface="Arial"/>
                <a:sym typeface="Arial"/>
              </a:defRPr>
            </a:pPr>
            <a:r>
              <a:rPr dirty="0"/>
              <a:t> </a:t>
            </a:r>
            <a:r>
              <a:rPr dirty="0" err="1"/>
              <a:t>Cela</a:t>
            </a:r>
            <a:r>
              <a:rPr dirty="0"/>
              <a:t> suppose un </a:t>
            </a:r>
            <a:r>
              <a:rPr dirty="0" err="1"/>
              <a:t>projet</a:t>
            </a:r>
            <a:r>
              <a:rPr dirty="0"/>
              <a:t> </a:t>
            </a:r>
            <a:r>
              <a:rPr dirty="0" err="1"/>
              <a:t>d’enseignement</a:t>
            </a:r>
            <a:r>
              <a:rPr dirty="0"/>
              <a:t> </a:t>
            </a:r>
            <a:r>
              <a:rPr dirty="0" err="1"/>
              <a:t>élaboré</a:t>
            </a:r>
            <a:r>
              <a:rPr dirty="0"/>
              <a:t> en </a:t>
            </a:r>
            <a:r>
              <a:rPr dirty="0" err="1"/>
              <a:t>commun</a:t>
            </a:r>
            <a:r>
              <a:rPr dirty="0"/>
              <a:t> : </a:t>
            </a:r>
            <a:r>
              <a:rPr dirty="0" err="1"/>
              <a:t>définition</a:t>
            </a:r>
            <a:r>
              <a:rPr dirty="0"/>
              <a:t> des </a:t>
            </a:r>
            <a:r>
              <a:rPr dirty="0" err="1"/>
              <a:t>objectifs</a:t>
            </a:r>
            <a:r>
              <a:rPr dirty="0"/>
              <a:t> et des </a:t>
            </a:r>
            <a:r>
              <a:rPr dirty="0" err="1"/>
              <a:t>contenus</a:t>
            </a:r>
            <a:r>
              <a:rPr dirty="0"/>
              <a:t> </a:t>
            </a:r>
            <a:r>
              <a:rPr dirty="0" err="1"/>
              <a:t>d’enseignement</a:t>
            </a:r>
            <a:r>
              <a:rPr dirty="0"/>
              <a:t> à </a:t>
            </a:r>
            <a:r>
              <a:rPr dirty="0" err="1"/>
              <a:t>partir</a:t>
            </a:r>
            <a:r>
              <a:rPr dirty="0"/>
              <a:t> des </a:t>
            </a:r>
            <a:r>
              <a:rPr dirty="0" err="1"/>
              <a:t>référentiels</a:t>
            </a:r>
            <a:r>
              <a:rPr dirty="0"/>
              <a:t> et des </a:t>
            </a:r>
            <a:r>
              <a:rPr dirty="0" err="1"/>
              <a:t>programmes</a:t>
            </a:r>
            <a:r>
              <a:rPr dirty="0"/>
              <a:t>, </a:t>
            </a:r>
            <a:r>
              <a:rPr dirty="0" err="1"/>
              <a:t>choix</a:t>
            </a:r>
            <a:r>
              <a:rPr dirty="0"/>
              <a:t> des moments et des </a:t>
            </a:r>
            <a:r>
              <a:rPr dirty="0" err="1"/>
              <a:t>formes</a:t>
            </a:r>
            <a:r>
              <a:rPr dirty="0"/>
              <a:t> de la co-intervention pour </a:t>
            </a:r>
            <a:r>
              <a:rPr dirty="0" err="1"/>
              <a:t>atteindre</a:t>
            </a:r>
            <a:r>
              <a:rPr dirty="0"/>
              <a:t> </a:t>
            </a:r>
            <a:r>
              <a:rPr dirty="0" err="1"/>
              <a:t>ces</a:t>
            </a:r>
            <a:r>
              <a:rPr dirty="0"/>
              <a:t> </a:t>
            </a:r>
            <a:r>
              <a:rPr dirty="0" err="1"/>
              <a:t>objectifs</a:t>
            </a:r>
            <a:r>
              <a:rPr dirty="0"/>
              <a:t>, </a:t>
            </a:r>
            <a:r>
              <a:rPr dirty="0" err="1"/>
              <a:t>indicateurs</a:t>
            </a:r>
            <a:r>
              <a:rPr dirty="0"/>
              <a:t> </a:t>
            </a:r>
            <a:r>
              <a:rPr dirty="0" err="1"/>
              <a:t>d’évaluation</a:t>
            </a:r>
            <a:r>
              <a:rPr dirty="0"/>
              <a:t> pour </a:t>
            </a:r>
            <a:r>
              <a:rPr dirty="0" err="1"/>
              <a:t>l’analyse</a:t>
            </a:r>
            <a:r>
              <a:rPr dirty="0"/>
              <a:t> </a:t>
            </a:r>
            <a:r>
              <a:rPr dirty="0" err="1"/>
              <a:t>réflexive</a:t>
            </a:r>
            <a:r>
              <a:rPr dirty="0"/>
              <a:t> de la séance </a:t>
            </a:r>
            <a:r>
              <a:rPr dirty="0" err="1"/>
              <a:t>proposée</a:t>
            </a:r>
            <a:r>
              <a:rPr dirty="0"/>
              <a:t>. </a:t>
            </a:r>
          </a:p>
          <a:p>
            <a:pPr algn="just">
              <a:buSzPct val="100000"/>
              <a:buFont typeface="Arial"/>
              <a:buChar char="■"/>
              <a:defRPr i="1">
                <a:latin typeface="Arial"/>
                <a:ea typeface="Arial"/>
                <a:cs typeface="Arial"/>
                <a:sym typeface="Arial"/>
              </a:defRPr>
            </a:pPr>
            <a:r>
              <a:rPr dirty="0"/>
              <a:t>Elle </a:t>
            </a:r>
            <a:r>
              <a:rPr dirty="0" err="1"/>
              <a:t>s’appuie</a:t>
            </a:r>
            <a:r>
              <a:rPr dirty="0"/>
              <a:t> sur </a:t>
            </a:r>
            <a:r>
              <a:rPr dirty="0" err="1"/>
              <a:t>une</a:t>
            </a:r>
            <a:r>
              <a:rPr dirty="0"/>
              <a:t> </a:t>
            </a:r>
            <a:r>
              <a:rPr dirty="0" err="1"/>
              <a:t>problématisation</a:t>
            </a:r>
            <a:r>
              <a:rPr dirty="0"/>
              <a:t> </a:t>
            </a:r>
            <a:r>
              <a:rPr dirty="0" err="1"/>
              <a:t>d’une</a:t>
            </a:r>
            <a:r>
              <a:rPr dirty="0"/>
              <a:t> situation </a:t>
            </a:r>
            <a:r>
              <a:rPr dirty="0" err="1"/>
              <a:t>professionnelle</a:t>
            </a:r>
            <a:r>
              <a:rPr dirty="0"/>
              <a:t> (</a:t>
            </a:r>
            <a:r>
              <a:rPr dirty="0" err="1"/>
              <a:t>contextualisation</a:t>
            </a:r>
            <a:r>
              <a:rPr dirty="0"/>
              <a:t>) pour </a:t>
            </a:r>
            <a:r>
              <a:rPr dirty="0" err="1"/>
              <a:t>développer</a:t>
            </a:r>
            <a:r>
              <a:rPr dirty="0"/>
              <a:t> des </a:t>
            </a:r>
            <a:r>
              <a:rPr dirty="0" err="1"/>
              <a:t>capacités</a:t>
            </a:r>
            <a:r>
              <a:rPr dirty="0"/>
              <a:t> </a:t>
            </a:r>
            <a:r>
              <a:rPr dirty="0" err="1"/>
              <a:t>d’analyse</a:t>
            </a:r>
            <a:r>
              <a:rPr dirty="0"/>
              <a:t> et de </a:t>
            </a:r>
            <a:r>
              <a:rPr dirty="0" err="1"/>
              <a:t>raisonnement</a:t>
            </a:r>
            <a:r>
              <a:rPr dirty="0"/>
              <a:t> et pour </a:t>
            </a:r>
            <a:r>
              <a:rPr dirty="0" err="1"/>
              <a:t>dégager</a:t>
            </a:r>
            <a:r>
              <a:rPr dirty="0"/>
              <a:t> des notions </a:t>
            </a:r>
            <a:r>
              <a:rPr dirty="0" err="1"/>
              <a:t>abstraites</a:t>
            </a:r>
            <a:r>
              <a:rPr dirty="0"/>
              <a:t> </a:t>
            </a:r>
            <a:r>
              <a:rPr dirty="0" err="1"/>
              <a:t>pouvant</a:t>
            </a:r>
            <a:r>
              <a:rPr dirty="0"/>
              <a:t> </a:t>
            </a:r>
            <a:r>
              <a:rPr dirty="0" err="1"/>
              <a:t>être</a:t>
            </a:r>
            <a:r>
              <a:rPr dirty="0"/>
              <a:t> </a:t>
            </a:r>
            <a:r>
              <a:rPr dirty="0" err="1"/>
              <a:t>réinvesties</a:t>
            </a:r>
            <a:r>
              <a:rPr dirty="0"/>
              <a:t> </a:t>
            </a:r>
            <a:r>
              <a:rPr dirty="0" err="1"/>
              <a:t>dans</a:t>
            </a:r>
            <a:r>
              <a:rPr dirty="0"/>
              <a:t> </a:t>
            </a:r>
            <a:r>
              <a:rPr dirty="0" err="1"/>
              <a:t>d’autres</a:t>
            </a:r>
            <a:r>
              <a:rPr dirty="0"/>
              <a:t> situations (</a:t>
            </a:r>
            <a:r>
              <a:rPr dirty="0" err="1"/>
              <a:t>décontextualisation</a:t>
            </a:r>
            <a:r>
              <a:rPr dirty="0"/>
              <a:t>).</a:t>
            </a:r>
          </a:p>
          <a:p>
            <a:pPr>
              <a:defRPr i="1"/>
            </a:pPr>
            <a:endParaRPr dirty="0"/>
          </a:p>
          <a:p>
            <a:pPr>
              <a:defRPr i="1">
                <a:solidFill>
                  <a:srgbClr val="002060"/>
                </a:solidFill>
              </a:defRPr>
            </a:pPr>
            <a:r>
              <a:rPr dirty="0"/>
              <a:t>Articulation </a:t>
            </a:r>
            <a:r>
              <a:rPr dirty="0" err="1"/>
              <a:t>enseignements</a:t>
            </a:r>
            <a:r>
              <a:rPr dirty="0"/>
              <a:t> </a:t>
            </a:r>
            <a:r>
              <a:rPr dirty="0" err="1"/>
              <a:t>professionnels</a:t>
            </a:r>
            <a:r>
              <a:rPr dirty="0"/>
              <a:t> et </a:t>
            </a:r>
            <a:r>
              <a:rPr dirty="0" err="1"/>
              <a:t>généraux</a:t>
            </a:r>
            <a:r>
              <a:rPr dirty="0"/>
              <a:t> : </a:t>
            </a:r>
            <a:r>
              <a:rPr dirty="0" err="1"/>
              <a:t>mise</a:t>
            </a:r>
            <a:r>
              <a:rPr dirty="0"/>
              <a:t> en place de 60 </a:t>
            </a:r>
            <a:r>
              <a:rPr dirty="0" err="1"/>
              <a:t>heures</a:t>
            </a:r>
            <a:r>
              <a:rPr dirty="0"/>
              <a:t> de </a:t>
            </a:r>
            <a:r>
              <a:rPr b="1" dirty="0"/>
              <a:t>co-intervention </a:t>
            </a:r>
            <a:r>
              <a:rPr dirty="0"/>
              <a:t> </a:t>
            </a:r>
            <a:r>
              <a:rPr dirty="0" err="1"/>
              <a:t>moitié</a:t>
            </a:r>
            <a:r>
              <a:rPr dirty="0"/>
              <a:t> </a:t>
            </a:r>
            <a:r>
              <a:rPr dirty="0" err="1"/>
              <a:t>français</a:t>
            </a:r>
            <a:r>
              <a:rPr dirty="0"/>
              <a:t>/ </a:t>
            </a:r>
            <a:r>
              <a:rPr dirty="0" err="1"/>
              <a:t>enseignt</a:t>
            </a:r>
            <a:r>
              <a:rPr dirty="0"/>
              <a:t> pro et </a:t>
            </a:r>
            <a:r>
              <a:rPr dirty="0" err="1"/>
              <a:t>maths</a:t>
            </a:r>
            <a:r>
              <a:rPr dirty="0"/>
              <a:t>/</a:t>
            </a:r>
            <a:r>
              <a:rPr dirty="0" err="1"/>
              <a:t>enseignt</a:t>
            </a:r>
            <a:r>
              <a:rPr dirty="0"/>
              <a:t> pro. </a:t>
            </a:r>
          </a:p>
          <a:p>
            <a:pPr>
              <a:defRPr i="1">
                <a:solidFill>
                  <a:srgbClr val="002060"/>
                </a:solidFill>
              </a:defRPr>
            </a:pPr>
            <a:r>
              <a:rPr dirty="0" err="1"/>
              <a:t>Objectif</a:t>
            </a:r>
            <a:r>
              <a:rPr dirty="0"/>
              <a:t> : que les </a:t>
            </a:r>
            <a:r>
              <a:rPr dirty="0" err="1"/>
              <a:t>jeunes</a:t>
            </a:r>
            <a:r>
              <a:rPr dirty="0"/>
              <a:t> </a:t>
            </a:r>
            <a:r>
              <a:rPr dirty="0" err="1"/>
              <a:t>perçoivent</a:t>
            </a:r>
            <a:r>
              <a:rPr dirty="0"/>
              <a:t> </a:t>
            </a:r>
            <a:r>
              <a:rPr dirty="0" err="1"/>
              <a:t>mieux</a:t>
            </a:r>
            <a:r>
              <a:rPr dirty="0"/>
              <a:t> le </a:t>
            </a:r>
            <a:r>
              <a:rPr dirty="0" err="1"/>
              <a:t>sens</a:t>
            </a:r>
            <a:r>
              <a:rPr dirty="0"/>
              <a:t> et </a:t>
            </a:r>
            <a:r>
              <a:rPr dirty="0" err="1"/>
              <a:t>l’intérêt</a:t>
            </a:r>
            <a:r>
              <a:rPr dirty="0"/>
              <a:t> des </a:t>
            </a:r>
            <a:r>
              <a:rPr dirty="0" err="1"/>
              <a:t>enseignements</a:t>
            </a:r>
            <a:r>
              <a:rPr dirty="0"/>
              <a:t> </a:t>
            </a:r>
            <a:r>
              <a:rPr dirty="0" err="1"/>
              <a:t>généraux</a:t>
            </a:r>
            <a:r>
              <a:rPr dirty="0"/>
              <a:t> pour </a:t>
            </a:r>
            <a:r>
              <a:rPr dirty="0" err="1"/>
              <a:t>leur</a:t>
            </a:r>
            <a:r>
              <a:rPr dirty="0"/>
              <a:t> future vie prof et </a:t>
            </a:r>
            <a:r>
              <a:rPr dirty="0" err="1"/>
              <a:t>citoyenne</a:t>
            </a:r>
            <a:r>
              <a:rPr dirty="0"/>
              <a:t>. </a:t>
            </a:r>
            <a:r>
              <a:rPr dirty="0">
                <a:solidFill>
                  <a:srgbClr val="000000"/>
                </a:solidFill>
              </a:rPr>
              <a:t>Le but </a:t>
            </a:r>
            <a:r>
              <a:rPr dirty="0" err="1">
                <a:solidFill>
                  <a:srgbClr val="000000"/>
                </a:solidFill>
              </a:rPr>
              <a:t>est</a:t>
            </a:r>
            <a:r>
              <a:rPr dirty="0">
                <a:solidFill>
                  <a:srgbClr val="000000"/>
                </a:solidFill>
              </a:rPr>
              <a:t> de </a:t>
            </a:r>
            <a:r>
              <a:rPr b="1" dirty="0" err="1">
                <a:solidFill>
                  <a:srgbClr val="000000"/>
                </a:solidFill>
              </a:rPr>
              <a:t>rendre</a:t>
            </a:r>
            <a:r>
              <a:rPr b="1" dirty="0">
                <a:solidFill>
                  <a:srgbClr val="000000"/>
                </a:solidFill>
              </a:rPr>
              <a:t> les </a:t>
            </a:r>
            <a:r>
              <a:rPr b="1" dirty="0" err="1">
                <a:solidFill>
                  <a:srgbClr val="000000"/>
                </a:solidFill>
              </a:rPr>
              <a:t>enseignements</a:t>
            </a:r>
            <a:r>
              <a:rPr b="1" dirty="0">
                <a:solidFill>
                  <a:srgbClr val="000000"/>
                </a:solidFill>
              </a:rPr>
              <a:t> </a:t>
            </a:r>
            <a:r>
              <a:rPr b="1" dirty="0" err="1">
                <a:solidFill>
                  <a:srgbClr val="000000"/>
                </a:solidFill>
              </a:rPr>
              <a:t>généraux</a:t>
            </a:r>
            <a:r>
              <a:rPr b="1" dirty="0">
                <a:solidFill>
                  <a:srgbClr val="000000"/>
                </a:solidFill>
              </a:rPr>
              <a:t> plus </a:t>
            </a:r>
            <a:r>
              <a:rPr b="1" dirty="0" err="1">
                <a:solidFill>
                  <a:srgbClr val="000000"/>
                </a:solidFill>
              </a:rPr>
              <a:t>concrets</a:t>
            </a:r>
            <a:r>
              <a:rPr dirty="0">
                <a:solidFill>
                  <a:srgbClr val="000000"/>
                </a:solidFill>
              </a:rPr>
              <a:t> en les </a:t>
            </a:r>
            <a:r>
              <a:rPr dirty="0" err="1">
                <a:solidFill>
                  <a:srgbClr val="000000"/>
                </a:solidFill>
              </a:rPr>
              <a:t>associant</a:t>
            </a:r>
            <a:r>
              <a:rPr dirty="0">
                <a:solidFill>
                  <a:srgbClr val="000000"/>
                </a:solidFill>
              </a:rPr>
              <a:t> aux </a:t>
            </a:r>
            <a:r>
              <a:rPr dirty="0" err="1">
                <a:solidFill>
                  <a:srgbClr val="000000"/>
                </a:solidFill>
              </a:rPr>
              <a:t>compétences</a:t>
            </a:r>
            <a:r>
              <a:rPr dirty="0">
                <a:solidFill>
                  <a:srgbClr val="000000"/>
                </a:solidFill>
              </a:rPr>
              <a:t> </a:t>
            </a:r>
            <a:r>
              <a:rPr dirty="0" err="1">
                <a:solidFill>
                  <a:srgbClr val="000000"/>
                </a:solidFill>
              </a:rPr>
              <a:t>professionnelles</a:t>
            </a:r>
            <a:r>
              <a:rPr dirty="0">
                <a:solidFill>
                  <a:srgbClr val="000000"/>
                </a:solidFill>
              </a:rPr>
              <a:t> des </a:t>
            </a:r>
            <a:r>
              <a:rPr dirty="0" err="1">
                <a:solidFill>
                  <a:srgbClr val="000000"/>
                </a:solidFill>
              </a:rPr>
              <a:t>élèves</a:t>
            </a:r>
            <a:r>
              <a:rPr dirty="0">
                <a:solidFill>
                  <a:srgbClr val="000000"/>
                </a:solidFill>
              </a:rPr>
              <a:t>.</a:t>
            </a:r>
          </a:p>
          <a:p>
            <a:pPr>
              <a:defRPr i="1"/>
            </a:pPr>
            <a:r>
              <a:rPr dirty="0"/>
              <a:t>En </a:t>
            </a:r>
            <a:r>
              <a:rPr dirty="0" err="1"/>
              <a:t>réunissant</a:t>
            </a:r>
            <a:r>
              <a:rPr dirty="0"/>
              <a:t> les </a:t>
            </a:r>
            <a:r>
              <a:rPr dirty="0" err="1"/>
              <a:t>cours</a:t>
            </a:r>
            <a:r>
              <a:rPr dirty="0"/>
              <a:t> de </a:t>
            </a:r>
            <a:r>
              <a:rPr dirty="0" err="1"/>
              <a:t>voie</a:t>
            </a:r>
            <a:r>
              <a:rPr dirty="0"/>
              <a:t> </a:t>
            </a:r>
            <a:r>
              <a:rPr dirty="0" err="1"/>
              <a:t>générale</a:t>
            </a:r>
            <a:r>
              <a:rPr dirty="0"/>
              <a:t> avec </a:t>
            </a:r>
            <a:r>
              <a:rPr dirty="0" err="1"/>
              <a:t>ceux</a:t>
            </a:r>
            <a:r>
              <a:rPr dirty="0"/>
              <a:t> de la </a:t>
            </a:r>
            <a:r>
              <a:rPr dirty="0" err="1"/>
              <a:t>voie</a:t>
            </a:r>
            <a:r>
              <a:rPr dirty="0"/>
              <a:t> </a:t>
            </a:r>
            <a:r>
              <a:rPr dirty="0" err="1"/>
              <a:t>professionnelle</a:t>
            </a:r>
            <a:r>
              <a:rPr dirty="0"/>
              <a:t>, </a:t>
            </a:r>
            <a:r>
              <a:rPr dirty="0" err="1"/>
              <a:t>ceux</a:t>
            </a:r>
            <a:r>
              <a:rPr dirty="0"/>
              <a:t> qui </a:t>
            </a:r>
            <a:r>
              <a:rPr dirty="0" err="1"/>
              <a:t>ont</a:t>
            </a:r>
            <a:r>
              <a:rPr dirty="0"/>
              <a:t> </a:t>
            </a:r>
            <a:r>
              <a:rPr dirty="0" err="1"/>
              <a:t>choisi</a:t>
            </a:r>
            <a:r>
              <a:rPr dirty="0"/>
              <a:t> </a:t>
            </a:r>
            <a:r>
              <a:rPr dirty="0" err="1"/>
              <a:t>d’aller</a:t>
            </a:r>
            <a:r>
              <a:rPr dirty="0"/>
              <a:t> en </a:t>
            </a:r>
            <a:r>
              <a:rPr dirty="0" err="1"/>
              <a:t>voie</a:t>
            </a:r>
            <a:r>
              <a:rPr dirty="0"/>
              <a:t> </a:t>
            </a:r>
            <a:r>
              <a:rPr dirty="0" err="1"/>
              <a:t>professionnelle</a:t>
            </a:r>
            <a:r>
              <a:rPr dirty="0"/>
              <a:t> </a:t>
            </a:r>
            <a:r>
              <a:rPr dirty="0" err="1"/>
              <a:t>vont</a:t>
            </a:r>
            <a:r>
              <a:rPr dirty="0"/>
              <a:t> </a:t>
            </a:r>
            <a:r>
              <a:rPr dirty="0" err="1"/>
              <a:t>pouvoir</a:t>
            </a:r>
            <a:r>
              <a:rPr dirty="0"/>
              <a:t> </a:t>
            </a:r>
            <a:r>
              <a:rPr dirty="0" err="1"/>
              <a:t>renforcer</a:t>
            </a:r>
            <a:r>
              <a:rPr dirty="0"/>
              <a:t> </a:t>
            </a:r>
            <a:r>
              <a:rPr dirty="0" err="1"/>
              <a:t>leurs</a:t>
            </a:r>
            <a:r>
              <a:rPr dirty="0"/>
              <a:t> </a:t>
            </a:r>
            <a:r>
              <a:rPr dirty="0" err="1"/>
              <a:t>savoirs</a:t>
            </a:r>
            <a:r>
              <a:rPr dirty="0"/>
              <a:t>, </a:t>
            </a:r>
            <a:r>
              <a:rPr dirty="0" err="1"/>
              <a:t>progresser</a:t>
            </a:r>
            <a:r>
              <a:rPr dirty="0"/>
              <a:t> et </a:t>
            </a:r>
            <a:r>
              <a:rPr dirty="0" err="1"/>
              <a:t>prendre</a:t>
            </a:r>
            <a:r>
              <a:rPr dirty="0"/>
              <a:t> </a:t>
            </a:r>
            <a:r>
              <a:rPr dirty="0" err="1"/>
              <a:t>confiance</a:t>
            </a:r>
            <a:r>
              <a:rPr dirty="0"/>
              <a:t> en </a:t>
            </a:r>
            <a:r>
              <a:rPr dirty="0" err="1"/>
              <a:t>eux</a:t>
            </a:r>
            <a:r>
              <a:rPr dirty="0"/>
              <a:t>.</a:t>
            </a:r>
          </a:p>
        </p:txBody>
      </p:sp>
    </p:spTree>
    <p:extLst>
      <p:ext uri="{BB962C8B-B14F-4D97-AF65-F5344CB8AC3E}">
        <p14:creationId xmlns:p14="http://schemas.microsoft.com/office/powerpoint/2010/main" val="2120535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dirty="0">
                <a:effectLst/>
                <a:latin typeface="+mn-lt"/>
                <a:ea typeface="+mn-ea"/>
                <a:cs typeface="+mn-cs"/>
                <a:sym typeface="Calibri"/>
              </a:rPr>
              <a:t>L'atelier de philosophie constitue une nouveauté majeure de la transformation de la voie professionnelle. </a:t>
            </a:r>
          </a:p>
          <a:p>
            <a:r>
              <a:rPr lang="fr-FR" sz="1200" b="0" i="0" u="none" strike="noStrike" dirty="0">
                <a:effectLst/>
                <a:latin typeface="+mn-lt"/>
                <a:ea typeface="+mn-ea"/>
                <a:cs typeface="+mn-cs"/>
                <a:sym typeface="Calibri"/>
              </a:rPr>
              <a:t>L'introduction d'un enseignement de la philosophie au lycée professionnel est une reconnaissance de la réussite de plusieurs expérimentations installées parfois de longue date dans des académies. </a:t>
            </a:r>
          </a:p>
          <a:p>
            <a:r>
              <a:rPr lang="fr-FR" sz="1200" b="0" i="0" u="none" strike="noStrike" dirty="0">
                <a:effectLst/>
                <a:latin typeface="+mn-lt"/>
                <a:ea typeface="+mn-ea"/>
                <a:cs typeface="+mn-cs"/>
                <a:sym typeface="Calibri"/>
              </a:rPr>
              <a:t>Cet enseignement qui guide et initie les élèves à la démarche philosophique est une réponse au développement de la culture générale des bacheliers professionnels. </a:t>
            </a:r>
          </a:p>
          <a:p>
            <a:r>
              <a:rPr lang="fr-FR" sz="1200" b="0" i="0" u="none" strike="noStrike" dirty="0">
                <a:effectLst/>
                <a:latin typeface="+mn-lt"/>
                <a:ea typeface="+mn-ea"/>
                <a:cs typeface="+mn-cs"/>
                <a:sym typeface="Calibri"/>
              </a:rPr>
              <a:t>Articulé à des notions, des auteurs et à des questionnements appartenant aux traditions de la discipline, l'atelier peut encourager la pratique d'un dialogue construit, mais exclut la simple discussion ou l'échange plus ou moins libre et spontané d'opinions. Il conduit les élèves à savoir prendre de la distance par rapport à leurs opinions, à clarifier des notions fondamentales Un programme de questions est établi par les professeurs avec le concours À titre d'exemples, les questions suivantes peuvent guider la définition du programme de l'atelier de philosophie :</a:t>
            </a:r>
          </a:p>
          <a:p>
            <a:r>
              <a:rPr lang="fr-FR" sz="1200" b="0" i="0" u="none" strike="noStrike" dirty="0">
                <a:effectLst/>
                <a:latin typeface="+mn-lt"/>
                <a:ea typeface="+mn-ea"/>
                <a:cs typeface="+mn-cs"/>
                <a:sym typeface="Calibri"/>
              </a:rPr>
              <a:t>« Qu'est-ce que poser et résoudre un problème ? » ; « Que nous apporte l'expérience ? » ; « Avons-nous besoin de certitudes ? » ; « Le travail et son monde » ;« Que signifie "être libre" ? ».</a:t>
            </a:r>
          </a:p>
          <a:p>
            <a:r>
              <a:rPr lang="fr-FR" sz="1200" b="0" i="0" u="none" strike="noStrike" dirty="0">
                <a:effectLst/>
                <a:latin typeface="+mn-lt"/>
                <a:ea typeface="+mn-ea"/>
                <a:cs typeface="+mn-cs"/>
                <a:sym typeface="Calibri"/>
              </a:rPr>
              <a:t>Les articulations interdisciplinaires sont possibles, sans être imposées - l'atelier de philosophie peut se déployer de manière autonome ou s'articuler opportunément avec d'autres enseignements.</a:t>
            </a:r>
          </a:p>
          <a:p>
            <a:r>
              <a:rPr lang="fr-FR" sz="1200" b="0" i="0" u="none" strike="noStrike" dirty="0">
                <a:effectLst/>
                <a:latin typeface="+mn-lt"/>
                <a:ea typeface="+mn-ea"/>
                <a:cs typeface="+mn-cs"/>
                <a:sym typeface="Calibri"/>
              </a:rPr>
              <a:t>Ces articulations sont pertinentes et peuvent donner lieu à des projets spécifiques, en lien tant avec les enseignements professionnels qu'avec d'autres disciplines d'enseignement général. L'objet d'étude du programme de français unique pour la classe de terminale « Vivre aujourd'hui : l'humanité, le monde, les sciences et la technique » est un terrain fertile pour penser cette articulation.</a:t>
            </a:r>
          </a:p>
          <a:p>
            <a:endParaRPr lang="fr-FR" sz="1200" b="0" i="0" u="none" strike="noStrike" dirty="0">
              <a:effectLst/>
              <a:latin typeface="+mn-lt"/>
              <a:ea typeface="+mn-ea"/>
              <a:cs typeface="+mn-cs"/>
              <a:sym typeface="Calibri"/>
            </a:endParaRPr>
          </a:p>
          <a:p>
            <a:r>
              <a:rPr lang="fr-FR" sz="1200" b="0" i="0" u="none" strike="noStrike" dirty="0">
                <a:effectLst/>
                <a:latin typeface="+mn-lt"/>
                <a:ea typeface="+mn-ea"/>
                <a:cs typeface="+mn-cs"/>
                <a:sym typeface="Calibri"/>
              </a:rPr>
              <a:t> </a:t>
            </a:r>
          </a:p>
        </p:txBody>
      </p:sp>
    </p:spTree>
    <p:extLst>
      <p:ext uri="{BB962C8B-B14F-4D97-AF65-F5344CB8AC3E}">
        <p14:creationId xmlns:p14="http://schemas.microsoft.com/office/powerpoint/2010/main" val="3516347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Shape 632"/>
          <p:cNvSpPr>
            <a:spLocks noGrp="1" noRot="1" noChangeAspect="1"/>
          </p:cNvSpPr>
          <p:nvPr>
            <p:ph type="sldImg"/>
          </p:nvPr>
        </p:nvSpPr>
        <p:spPr>
          <a:prstGeom prst="rect">
            <a:avLst/>
          </a:prstGeom>
        </p:spPr>
        <p:txBody>
          <a:bodyPr/>
          <a:lstStyle/>
          <a:p>
            <a:endParaRPr/>
          </a:p>
        </p:txBody>
      </p:sp>
      <p:sp>
        <p:nvSpPr>
          <p:cNvPr id="633" name="Shape 633"/>
          <p:cNvSpPr>
            <a:spLocks noGrp="1"/>
          </p:cNvSpPr>
          <p:nvPr>
            <p:ph type="body" sz="quarter" idx="1"/>
          </p:nvPr>
        </p:nvSpPr>
        <p:spPr>
          <a:prstGeom prst="rect">
            <a:avLst/>
          </a:prstGeom>
        </p:spPr>
        <p:txBody>
          <a:bodyPr/>
          <a:lstStyle/>
          <a:p>
            <a:pPr>
              <a:defRPr b="1"/>
            </a:pPr>
            <a:r>
              <a:rPr dirty="0"/>
              <a:t>Un chef-</a:t>
            </a:r>
            <a:r>
              <a:rPr dirty="0" err="1"/>
              <a:t>d’œuvre</a:t>
            </a:r>
            <a:r>
              <a:rPr dirty="0"/>
              <a:t> </a:t>
            </a:r>
            <a:r>
              <a:rPr b="0" dirty="0" err="1"/>
              <a:t>préparé</a:t>
            </a:r>
            <a:r>
              <a:rPr b="0" dirty="0"/>
              <a:t> d</a:t>
            </a:r>
            <a:r>
              <a:rPr lang="fr-FR" b="0" dirty="0" err="1"/>
              <a:t>epuis</a:t>
            </a:r>
            <a:r>
              <a:rPr b="0" dirty="0"/>
              <a:t> la </a:t>
            </a:r>
            <a:r>
              <a:rPr b="0" dirty="0" err="1"/>
              <a:t>rentrée</a:t>
            </a:r>
            <a:r>
              <a:rPr b="0" dirty="0"/>
              <a:t> 2019</a:t>
            </a:r>
          </a:p>
          <a:p>
            <a:r>
              <a:rPr dirty="0"/>
              <a:t>= </a:t>
            </a:r>
            <a:r>
              <a:rPr dirty="0" err="1"/>
              <a:t>exprimer</a:t>
            </a:r>
            <a:r>
              <a:rPr dirty="0"/>
              <a:t> </a:t>
            </a:r>
            <a:r>
              <a:rPr dirty="0" err="1"/>
              <a:t>ses</a:t>
            </a:r>
            <a:r>
              <a:rPr dirty="0"/>
              <a:t> talents avec le chef </a:t>
            </a:r>
            <a:r>
              <a:rPr dirty="0" err="1"/>
              <a:t>d’œuvre</a:t>
            </a:r>
            <a:r>
              <a:rPr dirty="0"/>
              <a:t> en </a:t>
            </a:r>
            <a:r>
              <a:rPr dirty="0" err="1"/>
              <a:t>voie</a:t>
            </a:r>
            <a:r>
              <a:rPr dirty="0"/>
              <a:t> pro / En 1ère et </a:t>
            </a:r>
            <a:r>
              <a:rPr dirty="0" err="1"/>
              <a:t>deuxième</a:t>
            </a:r>
            <a:r>
              <a:rPr dirty="0"/>
              <a:t> </a:t>
            </a:r>
            <a:r>
              <a:rPr dirty="0" err="1"/>
              <a:t>année</a:t>
            </a:r>
            <a:r>
              <a:rPr dirty="0"/>
              <a:t> de CAP, les </a:t>
            </a:r>
            <a:r>
              <a:rPr dirty="0" err="1"/>
              <a:t>lycéens</a:t>
            </a:r>
            <a:r>
              <a:rPr dirty="0"/>
              <a:t> </a:t>
            </a:r>
            <a:r>
              <a:rPr dirty="0" err="1"/>
              <a:t>préparent</a:t>
            </a:r>
            <a:r>
              <a:rPr dirty="0"/>
              <a:t> </a:t>
            </a:r>
            <a:r>
              <a:rPr dirty="0" err="1"/>
              <a:t>individuellement</a:t>
            </a:r>
            <a:r>
              <a:rPr dirty="0"/>
              <a:t> </a:t>
            </a:r>
            <a:r>
              <a:rPr dirty="0" err="1"/>
              <a:t>ou</a:t>
            </a:r>
            <a:r>
              <a:rPr dirty="0"/>
              <a:t> en </a:t>
            </a:r>
            <a:r>
              <a:rPr dirty="0" err="1"/>
              <a:t>équipe</a:t>
            </a:r>
            <a:r>
              <a:rPr dirty="0"/>
              <a:t> un « chef </a:t>
            </a:r>
            <a:r>
              <a:rPr dirty="0" err="1"/>
              <a:t>d’œuvre</a:t>
            </a:r>
            <a:r>
              <a:rPr dirty="0"/>
              <a:t> » qui sera </a:t>
            </a:r>
            <a:r>
              <a:rPr dirty="0" err="1"/>
              <a:t>présenté</a:t>
            </a:r>
            <a:r>
              <a:rPr dirty="0"/>
              <a:t> à la fin </a:t>
            </a:r>
            <a:r>
              <a:rPr dirty="0" err="1"/>
              <a:t>devant</a:t>
            </a:r>
            <a:r>
              <a:rPr dirty="0"/>
              <a:t> un jury.</a:t>
            </a:r>
          </a:p>
          <a:p>
            <a:r>
              <a:rPr dirty="0" err="1"/>
              <a:t>C’est</a:t>
            </a:r>
            <a:r>
              <a:rPr dirty="0"/>
              <a:t> la </a:t>
            </a:r>
            <a:r>
              <a:rPr dirty="0" err="1"/>
              <a:t>mobilisation</a:t>
            </a:r>
            <a:r>
              <a:rPr dirty="0"/>
              <a:t> des </a:t>
            </a:r>
            <a:r>
              <a:rPr dirty="0" err="1"/>
              <a:t>compétences</a:t>
            </a:r>
            <a:r>
              <a:rPr dirty="0"/>
              <a:t> </a:t>
            </a:r>
            <a:r>
              <a:rPr dirty="0" err="1"/>
              <a:t>acquises</a:t>
            </a:r>
            <a:r>
              <a:rPr dirty="0"/>
              <a:t> au </a:t>
            </a:r>
            <a:r>
              <a:rPr dirty="0" err="1"/>
              <a:t>lycée</a:t>
            </a:r>
            <a:r>
              <a:rPr dirty="0"/>
              <a:t> et en milieu </a:t>
            </a:r>
            <a:r>
              <a:rPr dirty="0" err="1"/>
              <a:t>professionnel</a:t>
            </a:r>
            <a:r>
              <a:rPr dirty="0"/>
              <a:t> qui </a:t>
            </a:r>
            <a:r>
              <a:rPr dirty="0" err="1"/>
              <a:t>va</a:t>
            </a:r>
            <a:r>
              <a:rPr dirty="0"/>
              <a:t> </a:t>
            </a:r>
            <a:r>
              <a:rPr dirty="0" err="1"/>
              <a:t>permettre</a:t>
            </a:r>
            <a:r>
              <a:rPr dirty="0"/>
              <a:t> de </a:t>
            </a:r>
            <a:r>
              <a:rPr dirty="0" err="1"/>
              <a:t>réaliser</a:t>
            </a:r>
            <a:r>
              <a:rPr dirty="0"/>
              <a:t> </a:t>
            </a:r>
            <a:r>
              <a:rPr dirty="0" err="1"/>
              <a:t>ce</a:t>
            </a:r>
            <a:r>
              <a:rPr dirty="0"/>
              <a:t> « chef </a:t>
            </a:r>
            <a:r>
              <a:rPr dirty="0" err="1"/>
              <a:t>d’œuvre</a:t>
            </a:r>
            <a:r>
              <a:rPr dirty="0"/>
              <a:t> ».</a:t>
            </a:r>
          </a:p>
          <a:p>
            <a:r>
              <a:rPr dirty="0"/>
              <a:t>Le jury sera </a:t>
            </a:r>
            <a:r>
              <a:rPr dirty="0" err="1"/>
              <a:t>composé</a:t>
            </a:r>
            <a:r>
              <a:rPr dirty="0"/>
              <a:t> d’un prof </a:t>
            </a:r>
            <a:r>
              <a:rPr dirty="0" err="1"/>
              <a:t>d’enseignement</a:t>
            </a:r>
            <a:r>
              <a:rPr dirty="0"/>
              <a:t> </a:t>
            </a:r>
            <a:r>
              <a:rPr dirty="0" err="1"/>
              <a:t>général</a:t>
            </a:r>
            <a:r>
              <a:rPr dirty="0"/>
              <a:t> et d’un prof </a:t>
            </a:r>
            <a:r>
              <a:rPr dirty="0" err="1"/>
              <a:t>d’enseignement</a:t>
            </a:r>
            <a:r>
              <a:rPr dirty="0"/>
              <a:t> pro</a:t>
            </a:r>
          </a:p>
        </p:txBody>
      </p:sp>
    </p:spTree>
    <p:extLst>
      <p:ext uri="{BB962C8B-B14F-4D97-AF65-F5344CB8AC3E}">
        <p14:creationId xmlns:p14="http://schemas.microsoft.com/office/powerpoint/2010/main" val="844921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Shape 652"/>
          <p:cNvSpPr>
            <a:spLocks noGrp="1" noRot="1" noChangeAspect="1"/>
          </p:cNvSpPr>
          <p:nvPr>
            <p:ph type="sldImg"/>
          </p:nvPr>
        </p:nvSpPr>
        <p:spPr>
          <a:prstGeom prst="rect">
            <a:avLst/>
          </a:prstGeom>
        </p:spPr>
        <p:txBody>
          <a:bodyPr/>
          <a:lstStyle/>
          <a:p>
            <a:endParaRPr/>
          </a:p>
        </p:txBody>
      </p:sp>
      <p:sp>
        <p:nvSpPr>
          <p:cNvPr id="653" name="Shape 653"/>
          <p:cNvSpPr>
            <a:spLocks noGrp="1"/>
          </p:cNvSpPr>
          <p:nvPr>
            <p:ph type="body" sz="quarter" idx="1"/>
          </p:nvPr>
        </p:nvSpPr>
        <p:spPr>
          <a:prstGeom prst="rect">
            <a:avLst/>
          </a:prstGeom>
        </p:spPr>
        <p:txBody>
          <a:bodyPr/>
          <a:lstStyle/>
          <a:p>
            <a:r>
              <a:rPr b="1" dirty="0" err="1"/>
              <a:t>Ressources</a:t>
            </a:r>
            <a:r>
              <a:rPr b="1" dirty="0"/>
              <a:t> :</a:t>
            </a:r>
            <a:endParaRPr lang="fr-FR" b="1" dirty="0"/>
          </a:p>
          <a:p>
            <a:endParaRPr lang="fr-FR" b="1" dirty="0"/>
          </a:p>
          <a:p>
            <a:r>
              <a:rPr lang="fr-FR" dirty="0"/>
              <a:t>Rester vigilant sur la ressource Excellence Pro et sa plateforme numérique</a:t>
            </a:r>
            <a:r>
              <a:rPr dirty="0"/>
              <a:t> </a:t>
            </a:r>
            <a:r>
              <a:rPr lang="fr-FR" dirty="0"/>
              <a:t>à partir de janvier</a:t>
            </a:r>
            <a:r>
              <a:rPr lang="fr-FR" baseline="0" dirty="0"/>
              <a:t> 2022</a:t>
            </a:r>
            <a:endParaRPr lang="fr-FR" dirty="0"/>
          </a:p>
          <a:p>
            <a:endParaRPr dirty="0"/>
          </a:p>
          <a:p>
            <a:r>
              <a:rPr dirty="0"/>
              <a:t>Site de </a:t>
            </a:r>
            <a:r>
              <a:rPr dirty="0" err="1"/>
              <a:t>Renasup</a:t>
            </a:r>
            <a:r>
              <a:rPr dirty="0"/>
              <a:t> : 10 minutes pour </a:t>
            </a:r>
            <a:r>
              <a:rPr dirty="0" err="1"/>
              <a:t>comprendre</a:t>
            </a:r>
            <a:r>
              <a:rPr dirty="0"/>
              <a:t> la </a:t>
            </a:r>
            <a:r>
              <a:rPr dirty="0" err="1"/>
              <a:t>voie</a:t>
            </a:r>
            <a:r>
              <a:rPr dirty="0"/>
              <a:t> </a:t>
            </a:r>
            <a:r>
              <a:rPr dirty="0" err="1"/>
              <a:t>professionnelle</a:t>
            </a:r>
            <a:r>
              <a:rPr dirty="0"/>
              <a:t> </a:t>
            </a:r>
            <a:r>
              <a:rPr u="sng" dirty="0">
                <a:solidFill>
                  <a:srgbClr val="0000FF"/>
                </a:solidFill>
                <a:uFill>
                  <a:solidFill>
                    <a:srgbClr val="0000FF"/>
                  </a:solidFill>
                </a:uFill>
                <a:hlinkClick r:id="rId3"/>
              </a:rPr>
              <a:t>https://docs.wixstatic.com/ugd/ed1321_d49039a9e50d428c82f40ecd735a3ac0.pdf</a:t>
            </a:r>
          </a:p>
          <a:p>
            <a:r>
              <a:rPr dirty="0"/>
              <a:t>Site </a:t>
            </a:r>
            <a:r>
              <a:rPr dirty="0" err="1"/>
              <a:t>gouvernemental</a:t>
            </a:r>
            <a:r>
              <a:rPr dirty="0"/>
              <a:t> : </a:t>
            </a:r>
          </a:p>
          <a:p>
            <a:pPr marL="171450" indent="-171450">
              <a:buSzPct val="100000"/>
              <a:buFont typeface="Arial"/>
              <a:buChar char="•"/>
            </a:pPr>
            <a:r>
              <a:rPr dirty="0"/>
              <a:t>les </a:t>
            </a:r>
            <a:r>
              <a:rPr dirty="0" err="1"/>
              <a:t>principales</a:t>
            </a:r>
            <a:r>
              <a:rPr dirty="0"/>
              <a:t> </a:t>
            </a:r>
            <a:r>
              <a:rPr dirty="0" err="1"/>
              <a:t>étapes</a:t>
            </a:r>
            <a:r>
              <a:rPr dirty="0"/>
              <a:t> de la transformation de la </a:t>
            </a:r>
            <a:r>
              <a:rPr dirty="0" err="1"/>
              <a:t>voie</a:t>
            </a:r>
            <a:r>
              <a:rPr dirty="0"/>
              <a:t> </a:t>
            </a:r>
            <a:r>
              <a:rPr dirty="0" err="1"/>
              <a:t>professionnelle</a:t>
            </a:r>
            <a:r>
              <a:rPr dirty="0"/>
              <a:t> </a:t>
            </a:r>
          </a:p>
          <a:p>
            <a:pPr marL="171450" indent="-171450">
              <a:buSzPct val="100000"/>
              <a:buFont typeface="Arial"/>
              <a:buChar char="•"/>
            </a:pPr>
            <a:r>
              <a:rPr dirty="0" err="1"/>
              <a:t>Présentation</a:t>
            </a:r>
            <a:r>
              <a:rPr dirty="0"/>
              <a:t> de JM </a:t>
            </a:r>
            <a:r>
              <a:rPr dirty="0" err="1"/>
              <a:t>Blanquer</a:t>
            </a:r>
            <a:r>
              <a:rPr dirty="0"/>
              <a:t> : </a:t>
            </a:r>
            <a:r>
              <a:rPr dirty="0" err="1"/>
              <a:t>lycée</a:t>
            </a:r>
            <a:r>
              <a:rPr dirty="0"/>
              <a:t> pro </a:t>
            </a:r>
            <a:r>
              <a:rPr dirty="0" err="1"/>
              <a:t>une</a:t>
            </a:r>
            <a:r>
              <a:rPr dirty="0"/>
              <a:t> </a:t>
            </a:r>
            <a:r>
              <a:rPr dirty="0" err="1"/>
              <a:t>voie</a:t>
            </a:r>
            <a:r>
              <a:rPr dirty="0"/>
              <a:t> de </a:t>
            </a:r>
            <a:r>
              <a:rPr dirty="0" err="1"/>
              <a:t>réussite</a:t>
            </a:r>
            <a:endParaRPr dirty="0"/>
          </a:p>
          <a:p>
            <a:pPr>
              <a:defRPr u="sng">
                <a:solidFill>
                  <a:srgbClr val="0000FF"/>
                </a:solidFill>
                <a:uFill>
                  <a:solidFill>
                    <a:srgbClr val="0000FF"/>
                  </a:solidFill>
                </a:uFill>
              </a:defRPr>
            </a:pPr>
            <a:r>
              <a:rPr dirty="0">
                <a:hlinkClick r:id="rId4"/>
              </a:rPr>
              <a:t>https://www.youtube.com/watch?v=JaQq-BU50GE&amp;feature=youtu.be</a:t>
            </a:r>
          </a:p>
        </p:txBody>
      </p:sp>
    </p:spTree>
    <p:extLst>
      <p:ext uri="{BB962C8B-B14F-4D97-AF65-F5344CB8AC3E}">
        <p14:creationId xmlns:p14="http://schemas.microsoft.com/office/powerpoint/2010/main" val="3932218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523806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base" latinLnBrk="0" hangingPunct="1">
              <a:lnSpc>
                <a:spcPct val="100000"/>
              </a:lnSpc>
              <a:spcBef>
                <a:spcPct val="2000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0000"/>
                </a:solidFill>
                <a:effectLst/>
                <a:uLnTx/>
                <a:uFillTx/>
                <a:latin typeface="Marianne"/>
                <a:ea typeface="+mn-ea"/>
                <a:cs typeface="+mn-cs"/>
              </a:rPr>
              <a:t>L'assistance d'un(e) secrétaire qui écrira sous la dictée du candidat, pour ceux qui ne peuvent pas écrire à la main ou qui ne peuvent pas s'exprimer par écrit d'une manière autonome.</a:t>
            </a:r>
          </a:p>
          <a:p>
            <a:pPr marL="0" marR="0" lvl="0" indent="0" algn="l" defTabSz="457200" rtl="0" eaLnBrk="1" fontAlgn="base" latinLnBrk="0" hangingPunct="1">
              <a:lnSpc>
                <a:spcPct val="100000"/>
              </a:lnSpc>
              <a:spcBef>
                <a:spcPct val="2000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0000"/>
                </a:solidFill>
                <a:effectLst/>
                <a:uLnTx/>
                <a:uFillTx/>
                <a:latin typeface="Marianne"/>
                <a:ea typeface="+mn-ea"/>
                <a:cs typeface="+mn-cs"/>
              </a:rPr>
              <a:t>Des sujets transcrits en braille ou en gros caractères avec un fort contraste pourront être proposés</a:t>
            </a:r>
          </a:p>
          <a:p>
            <a:pPr marL="0" marR="0" lvl="0" indent="0" algn="l" defTabSz="457200" rtl="0" eaLnBrk="1" fontAlgn="base" latinLnBrk="0" hangingPunct="1">
              <a:lnSpc>
                <a:spcPct val="100000"/>
              </a:lnSpc>
              <a:spcBef>
                <a:spcPct val="20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srgbClr val="000000"/>
              </a:solidFill>
              <a:effectLst/>
              <a:uLnTx/>
              <a:uFillTx/>
              <a:latin typeface="Marianne"/>
              <a:ea typeface="+mn-ea"/>
              <a:cs typeface="+mn-cs"/>
            </a:endParaRPr>
          </a:p>
          <a:p>
            <a:pPr marL="0" marR="0" lvl="0" indent="0" algn="l" defTabSz="457200" rtl="0" eaLnBrk="1" fontAlgn="base" latinLnBrk="0" hangingPunct="1">
              <a:lnSpc>
                <a:spcPct val="100000"/>
              </a:lnSpc>
              <a:spcBef>
                <a:spcPct val="20000"/>
              </a:spcBef>
              <a:spcAft>
                <a:spcPts val="0"/>
              </a:spcAft>
              <a:buClrTx/>
              <a:buSzTx/>
              <a:buFont typeface="Arial" panose="020B0604020202020204" pitchFamily="34" charset="0"/>
              <a:buNone/>
              <a:tabLst/>
              <a:defRPr/>
            </a:pPr>
            <a:r>
              <a:rPr lang="fr-FR" sz="1200" b="1" dirty="0">
                <a:solidFill>
                  <a:srgbClr val="000000"/>
                </a:solidFill>
                <a:latin typeface="Marianne"/>
              </a:rPr>
              <a:t>Temps majoré pour les épreuves ou des temps de pauses entre ou pendant celles-ci </a:t>
            </a:r>
            <a:r>
              <a:rPr lang="fr-FR" sz="1200" dirty="0">
                <a:solidFill>
                  <a:srgbClr val="000000"/>
                </a:solidFill>
                <a:latin typeface="Marianne"/>
              </a:rPr>
              <a:t>pour une ou plusieurs épreuves : la majoration du temps imparti ne peut en principe excéder le tiers du temps normalement prévu pour l'épreuve, sauf dans des situations exceptionnelles</a:t>
            </a:r>
          </a:p>
          <a:p>
            <a:pPr marL="0" marR="0" lvl="0" indent="0" algn="l" defTabSz="457200" rtl="0" eaLnBrk="1" fontAlgn="base" latinLnBrk="0" hangingPunct="1">
              <a:lnSpc>
                <a:spcPct val="100000"/>
              </a:lnSpc>
              <a:spcBef>
                <a:spcPct val="20000"/>
              </a:spcBef>
              <a:spcAft>
                <a:spcPts val="0"/>
              </a:spcAft>
              <a:buClrTx/>
              <a:buSzTx/>
              <a:buFont typeface="Arial" panose="020B0604020202020204" pitchFamily="34" charset="0"/>
              <a:buNone/>
              <a:tabLst/>
              <a:defRPr/>
            </a:pPr>
            <a:endParaRPr lang="fr-FR" sz="1200" dirty="0">
              <a:solidFill>
                <a:srgbClr val="000000"/>
              </a:solidFill>
              <a:latin typeface="Marianne"/>
            </a:endParaRPr>
          </a:p>
          <a:p>
            <a:pPr marL="0" marR="0" lvl="0" indent="0" algn="l" defTabSz="457200" rtl="0" eaLnBrk="1" fontAlgn="base" latinLnBrk="0" hangingPunct="1">
              <a:lnSpc>
                <a:spcPct val="100000"/>
              </a:lnSpc>
              <a:spcBef>
                <a:spcPct val="20000"/>
              </a:spcBef>
              <a:spcAft>
                <a:spcPts val="0"/>
              </a:spcAft>
              <a:buClrTx/>
              <a:buSzTx/>
              <a:buFont typeface="Arial"/>
              <a:buNone/>
              <a:tabLst/>
              <a:defRPr/>
            </a:pPr>
            <a:r>
              <a:rPr kumimoji="0" lang="fr-FR" sz="1900" b="1" i="0" u="none" strike="noStrike" kern="1200" cap="none" spc="0" normalizeH="0" baseline="0" noProof="0" dirty="0">
                <a:ln>
                  <a:noFill/>
                </a:ln>
                <a:solidFill>
                  <a:srgbClr val="000000"/>
                </a:solidFill>
                <a:effectLst/>
                <a:uLnTx/>
                <a:uFillTx/>
                <a:latin typeface="Marianne"/>
                <a:ea typeface="+mn-ea"/>
                <a:cs typeface="+mn-cs"/>
              </a:rPr>
              <a:t>Conservation, des notes obtenues</a:t>
            </a:r>
            <a:r>
              <a:rPr kumimoji="0" lang="fr-FR" sz="1900" b="0" i="0" u="none" strike="noStrike" kern="1200" cap="none" spc="0" normalizeH="0" baseline="0" noProof="0" dirty="0">
                <a:ln>
                  <a:noFill/>
                </a:ln>
                <a:solidFill>
                  <a:srgbClr val="000000"/>
                </a:solidFill>
                <a:effectLst/>
                <a:uLnTx/>
                <a:uFillTx/>
                <a:latin typeface="Marianne"/>
                <a:ea typeface="+mn-ea"/>
                <a:cs typeface="+mn-cs"/>
              </a:rPr>
              <a:t> </a:t>
            </a:r>
            <a:r>
              <a:rPr kumimoji="0" lang="fr-FR" sz="1900" b="1" i="0" u="none" strike="noStrike" kern="1200" cap="none" spc="0" normalizeH="0" baseline="0" noProof="0" dirty="0">
                <a:ln>
                  <a:noFill/>
                </a:ln>
                <a:solidFill>
                  <a:srgbClr val="000000"/>
                </a:solidFill>
                <a:effectLst/>
                <a:uLnTx/>
                <a:uFillTx/>
                <a:latin typeface="Marianne"/>
                <a:ea typeface="+mn-ea"/>
                <a:cs typeface="+mn-cs"/>
              </a:rPr>
              <a:t>durant cinq ans </a:t>
            </a:r>
            <a:r>
              <a:rPr kumimoji="0" lang="fr-FR" sz="1900" b="0" i="0" u="none" strike="noStrike" kern="1200" cap="none" spc="0" normalizeH="0" baseline="0" noProof="0" dirty="0">
                <a:ln>
                  <a:noFill/>
                </a:ln>
                <a:solidFill>
                  <a:srgbClr val="000000"/>
                </a:solidFill>
                <a:effectLst/>
                <a:uLnTx/>
                <a:uFillTx/>
                <a:latin typeface="Marianne"/>
                <a:ea typeface="+mn-ea"/>
                <a:cs typeface="+mn-cs"/>
              </a:rPr>
              <a:t>à des épreuves (même celles inférieures à la moyenne)</a:t>
            </a:r>
          </a:p>
          <a:p>
            <a:pPr marL="0" marR="0" lvl="0" indent="0" algn="l" defTabSz="457200" rtl="0" eaLnBrk="1" fontAlgn="base" latinLnBrk="0" hangingPunct="1">
              <a:lnSpc>
                <a:spcPct val="100000"/>
              </a:lnSpc>
              <a:spcBef>
                <a:spcPct val="20000"/>
              </a:spcBef>
              <a:spcAft>
                <a:spcPts val="0"/>
              </a:spcAft>
              <a:buClrTx/>
              <a:buSzTx/>
              <a:buFont typeface="Arial"/>
              <a:buNone/>
              <a:tabLst/>
              <a:defRPr/>
            </a:pPr>
            <a:endParaRPr kumimoji="0" lang="fr-FR" sz="1900" b="0" i="0" u="none" strike="noStrike" kern="1200" cap="none" spc="0" normalizeH="0" baseline="0" noProof="0" dirty="0">
              <a:ln>
                <a:noFill/>
              </a:ln>
              <a:solidFill>
                <a:srgbClr val="000000"/>
              </a:solidFill>
              <a:effectLst/>
              <a:uLnTx/>
              <a:uFillTx/>
              <a:latin typeface="Marianne"/>
              <a:ea typeface="+mn-ea"/>
              <a:cs typeface="+mn-cs"/>
            </a:endParaRPr>
          </a:p>
          <a:p>
            <a:pPr marL="0" marR="0" lvl="0" indent="0" algn="l" defTabSz="457200" rtl="0" eaLnBrk="1" fontAlgn="base" latinLnBrk="0" hangingPunct="1">
              <a:lnSpc>
                <a:spcPct val="100000"/>
              </a:lnSpc>
              <a:spcBef>
                <a:spcPct val="20000"/>
              </a:spcBef>
              <a:spcAft>
                <a:spcPts val="0"/>
              </a:spcAft>
              <a:buClrTx/>
              <a:buSzTx/>
              <a:buFont typeface="Arial"/>
              <a:buNone/>
              <a:tabLst/>
              <a:defRPr/>
            </a:pPr>
            <a:r>
              <a:rPr kumimoji="0" lang="fr-FR" sz="1900" b="1" i="0" u="none" strike="noStrike" kern="1200" cap="none" spc="0" normalizeH="0" baseline="0" noProof="0" dirty="0">
                <a:ln>
                  <a:noFill/>
                </a:ln>
                <a:solidFill>
                  <a:srgbClr val="000000"/>
                </a:solidFill>
                <a:effectLst/>
                <a:uLnTx/>
                <a:uFillTx/>
                <a:latin typeface="Marianne"/>
                <a:ea typeface="+mn-ea"/>
                <a:cs typeface="+mn-cs"/>
              </a:rPr>
              <a:t>Etalement sur plusieurs sessions consécutives</a:t>
            </a:r>
            <a:r>
              <a:rPr kumimoji="0" lang="fr-FR" sz="1900" b="0" i="0" u="none" strike="noStrike" kern="1200" cap="none" spc="0" normalizeH="0" baseline="0" noProof="0" dirty="0">
                <a:ln>
                  <a:noFill/>
                </a:ln>
                <a:solidFill>
                  <a:srgbClr val="000000"/>
                </a:solidFill>
                <a:effectLst/>
                <a:uLnTx/>
                <a:uFillTx/>
                <a:latin typeface="Marianne"/>
                <a:ea typeface="+mn-ea"/>
                <a:cs typeface="+mn-cs"/>
              </a:rPr>
              <a:t> du passage des épreuves (exemple : étalement entre la session de juin et la session de septembre) </a:t>
            </a:r>
          </a:p>
          <a:p>
            <a:pPr marL="0" marR="0" lvl="0" indent="0" algn="l" defTabSz="457200" rtl="0" eaLnBrk="1" fontAlgn="base" latinLnBrk="0" hangingPunct="1">
              <a:lnSpc>
                <a:spcPct val="100000"/>
              </a:lnSpc>
              <a:spcBef>
                <a:spcPct val="20000"/>
              </a:spcBef>
              <a:spcAft>
                <a:spcPts val="0"/>
              </a:spcAft>
              <a:buClrTx/>
              <a:buSzTx/>
              <a:buFont typeface="Arial"/>
              <a:buNone/>
              <a:tabLst/>
              <a:defRPr/>
            </a:pPr>
            <a:endParaRPr kumimoji="0" lang="fr-FR" sz="1900" b="0" i="0" u="none" strike="noStrike" kern="1200" cap="none" spc="0" normalizeH="0" baseline="0" noProof="0" dirty="0">
              <a:ln>
                <a:noFill/>
              </a:ln>
              <a:solidFill>
                <a:srgbClr val="000000"/>
              </a:solidFill>
              <a:effectLst/>
              <a:uLnTx/>
              <a:uFillTx/>
              <a:latin typeface="Marianne"/>
              <a:ea typeface="+mn-ea"/>
              <a:cs typeface="+mn-cs"/>
            </a:endParaRPr>
          </a:p>
          <a:p>
            <a:pPr marL="0" marR="0" lvl="0" indent="0" algn="l" defTabSz="457200" rtl="0" eaLnBrk="1" fontAlgn="base" latinLnBrk="0" hangingPunct="1">
              <a:lnSpc>
                <a:spcPct val="100000"/>
              </a:lnSpc>
              <a:spcBef>
                <a:spcPct val="20000"/>
              </a:spcBef>
              <a:spcAft>
                <a:spcPts val="0"/>
              </a:spcAft>
              <a:buClrTx/>
              <a:buSzTx/>
              <a:buFont typeface="Arial"/>
              <a:buNone/>
              <a:tabLst/>
              <a:defRPr/>
            </a:pPr>
            <a:r>
              <a:rPr kumimoji="0" lang="fr-FR" sz="1900" b="1" i="0" u="none" strike="noStrike" kern="1200" cap="none" spc="0" normalizeH="0" baseline="0" noProof="0" dirty="0">
                <a:ln>
                  <a:noFill/>
                </a:ln>
                <a:solidFill>
                  <a:srgbClr val="000000"/>
                </a:solidFill>
                <a:effectLst/>
                <a:uLnTx/>
                <a:uFillTx/>
                <a:latin typeface="Marianne"/>
                <a:ea typeface="+mn-ea"/>
                <a:cs typeface="+mn-cs"/>
              </a:rPr>
              <a:t>Adaptations ou dispenses d'épreuves</a:t>
            </a:r>
            <a:r>
              <a:rPr kumimoji="0" lang="fr-FR" sz="1900" b="0" i="0" u="none" strike="noStrike" kern="1200" cap="none" spc="0" normalizeH="0" baseline="0" noProof="0" dirty="0">
                <a:ln>
                  <a:noFill/>
                </a:ln>
                <a:solidFill>
                  <a:srgbClr val="000000"/>
                </a:solidFill>
                <a:effectLst/>
                <a:uLnTx/>
                <a:uFillTx/>
                <a:latin typeface="Marianne"/>
                <a:ea typeface="+mn-ea"/>
                <a:cs typeface="+mn-cs"/>
              </a:rPr>
              <a:t>, dans les conditions prévues par la réglementation de l'examen concerné.</a:t>
            </a:r>
          </a:p>
          <a:p>
            <a:pPr marL="0" marR="0" lvl="0" indent="0" algn="l" defTabSz="457200" rtl="0" eaLnBrk="1" fontAlgn="base" latinLnBrk="0" hangingPunct="1">
              <a:lnSpc>
                <a:spcPct val="100000"/>
              </a:lnSpc>
              <a:spcBef>
                <a:spcPct val="20000"/>
              </a:spcBef>
              <a:spcAft>
                <a:spcPts val="0"/>
              </a:spcAft>
              <a:buClrTx/>
              <a:buSzTx/>
              <a:buFont typeface="Arial"/>
              <a:buNone/>
              <a:tabLst/>
              <a:defRPr/>
            </a:pPr>
            <a:endParaRPr kumimoji="0" lang="fr-FR" sz="1900" b="0" i="0" u="none" strike="noStrike" kern="1200" cap="none" spc="0" normalizeH="0" baseline="0" noProof="0" dirty="0">
              <a:ln>
                <a:noFill/>
              </a:ln>
              <a:solidFill>
                <a:srgbClr val="000000"/>
              </a:solidFill>
              <a:effectLst/>
              <a:uLnTx/>
              <a:uFillTx/>
              <a:latin typeface="Marianne"/>
              <a:ea typeface="+mn-ea"/>
              <a:cs typeface="+mn-cs"/>
            </a:endParaRPr>
          </a:p>
          <a:p>
            <a:pPr marL="0" marR="0" lvl="0" indent="0" algn="l" defTabSz="457200" rtl="0" eaLnBrk="1" fontAlgn="base" latinLnBrk="0" hangingPunct="1">
              <a:lnSpc>
                <a:spcPct val="100000"/>
              </a:lnSpc>
              <a:spcBef>
                <a:spcPct val="20000"/>
              </a:spcBef>
              <a:spcAft>
                <a:spcPts val="0"/>
              </a:spcAft>
              <a:buClrTx/>
              <a:buSzTx/>
              <a:buFont typeface="Arial"/>
              <a:buNone/>
              <a:tabLst/>
              <a:defRPr/>
            </a:pPr>
            <a:r>
              <a:rPr lang="fr-FR" sz="1800" dirty="0">
                <a:solidFill>
                  <a:srgbClr val="000000"/>
                </a:solidFill>
                <a:latin typeface="Marianne"/>
              </a:rPr>
              <a:t>Les candidats qui ont obtenu un temps d'épreuves majoré bénéficient d'un temps de repas et de récupération qui ne doit pas être inférieur à une heure.</a:t>
            </a:r>
            <a:endParaRPr kumimoji="0" lang="fr-FR" sz="1900" b="0" i="0" u="none" strike="noStrike" kern="1200" cap="none" spc="0" normalizeH="0" baseline="0" noProof="0" dirty="0">
              <a:ln>
                <a:noFill/>
              </a:ln>
              <a:solidFill>
                <a:srgbClr val="000000"/>
              </a:solidFill>
              <a:effectLst/>
              <a:uLnTx/>
              <a:uFillTx/>
              <a:latin typeface="Marianne"/>
              <a:ea typeface="+mn-ea"/>
              <a:cs typeface="+mn-cs"/>
            </a:endParaRPr>
          </a:p>
          <a:p>
            <a:pPr marL="0" marR="0" lvl="0" indent="0" algn="l" defTabSz="457200" rtl="0" eaLnBrk="1" fontAlgn="base" latinLnBrk="0" hangingPunct="1">
              <a:lnSpc>
                <a:spcPct val="100000"/>
              </a:lnSpc>
              <a:spcBef>
                <a:spcPct val="20000"/>
              </a:spcBef>
              <a:spcAft>
                <a:spcPts val="0"/>
              </a:spcAft>
              <a:buClrTx/>
              <a:buSzTx/>
              <a:buFont typeface="Arial"/>
              <a:buNone/>
              <a:tabLst/>
              <a:defRPr/>
            </a:pPr>
            <a:endParaRPr kumimoji="0" lang="fr-FR" sz="1900" b="0" i="0" u="none" strike="noStrike" kern="1200" cap="none" spc="0" normalizeH="0" baseline="0" noProof="0" dirty="0">
              <a:ln>
                <a:noFill/>
              </a:ln>
              <a:solidFill>
                <a:srgbClr val="000000"/>
              </a:solidFill>
              <a:effectLst/>
              <a:uLnTx/>
              <a:uFillTx/>
              <a:latin typeface="Marianne"/>
              <a:ea typeface="+mn-ea"/>
              <a:cs typeface="+mn-cs"/>
            </a:endParaRPr>
          </a:p>
          <a:p>
            <a:pPr marL="0" marR="0" lvl="0" indent="0" algn="l" defTabSz="457200" rtl="0" eaLnBrk="1" fontAlgn="base" latinLnBrk="0" hangingPunct="1">
              <a:lnSpc>
                <a:spcPct val="100000"/>
              </a:lnSpc>
              <a:spcBef>
                <a:spcPct val="20000"/>
              </a:spcBef>
              <a:spcAft>
                <a:spcPts val="0"/>
              </a:spcAft>
              <a:buClrTx/>
              <a:buSzTx/>
              <a:buFont typeface="Arial" panose="020B0604020202020204" pitchFamily="34" charset="0"/>
              <a:buNone/>
              <a:tabLst/>
              <a:defRPr/>
            </a:pPr>
            <a:endParaRPr lang="fr-FR" sz="1200" dirty="0">
              <a:solidFill>
                <a:srgbClr val="000000"/>
              </a:solidFill>
              <a:latin typeface="Marianne"/>
            </a:endParaRPr>
          </a:p>
          <a:p>
            <a:pPr marL="0" marR="0" lvl="0" indent="0" algn="l" defTabSz="457200" rtl="0" eaLnBrk="1" fontAlgn="base" latinLnBrk="0" hangingPunct="1">
              <a:lnSpc>
                <a:spcPct val="100000"/>
              </a:lnSpc>
              <a:spcBef>
                <a:spcPct val="20000"/>
              </a:spcBef>
              <a:spcAft>
                <a:spcPts val="0"/>
              </a:spcAft>
              <a:buClrTx/>
              <a:buSzTx/>
              <a:buFont typeface="Arial" panose="020B0604020202020204" pitchFamily="34" charset="0"/>
              <a:buChar char="•"/>
              <a:tabLst/>
              <a:defRPr/>
            </a:pPr>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6</a:t>
            </a:fld>
            <a:endParaRPr lang="fr-FR"/>
          </a:p>
        </p:txBody>
      </p:sp>
    </p:spTree>
    <p:extLst>
      <p:ext uri="{BB962C8B-B14F-4D97-AF65-F5344CB8AC3E}">
        <p14:creationId xmlns:p14="http://schemas.microsoft.com/office/powerpoint/2010/main" val="49615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fr-FR" sz="2000" b="0" i="0" u="none" strike="noStrike" kern="1200" cap="none" spc="0" normalizeH="0" baseline="0" noProof="0" dirty="0">
                <a:ln>
                  <a:noFill/>
                </a:ln>
                <a:solidFill>
                  <a:srgbClr val="002060"/>
                </a:solidFill>
                <a:effectLst/>
                <a:uLnTx/>
                <a:uFillTx/>
                <a:latin typeface="+mn-lt"/>
                <a:ea typeface="+mn-ea"/>
                <a:cs typeface="+mn-cs"/>
              </a:rPr>
              <a:t>Aucune information relative au handicap ne figure sur la copie et le correcteur n'a pas connaissance du handicap du candidat.</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7</a:t>
            </a:fld>
            <a:endParaRPr lang="fr-FR"/>
          </a:p>
        </p:txBody>
      </p:sp>
    </p:spTree>
    <p:extLst>
      <p:ext uri="{BB962C8B-B14F-4D97-AF65-F5344CB8AC3E}">
        <p14:creationId xmlns:p14="http://schemas.microsoft.com/office/powerpoint/2010/main" val="2339164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8</a:t>
            </a:fld>
            <a:endParaRPr lang="fr-FR"/>
          </a:p>
        </p:txBody>
      </p:sp>
    </p:spTree>
    <p:extLst>
      <p:ext uri="{BB962C8B-B14F-4D97-AF65-F5344CB8AC3E}">
        <p14:creationId xmlns:p14="http://schemas.microsoft.com/office/powerpoint/2010/main" val="49615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05357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solidFill>
                  <a:srgbClr val="FF0000"/>
                </a:solidFill>
              </a:rPr>
              <a:t>Éducation physique pratiques et cultures physiques  : C’est une expérimentation</a:t>
            </a:r>
            <a:r>
              <a:rPr lang="fr-FR" baseline="0" dirty="0">
                <a:solidFill>
                  <a:srgbClr val="FF0000"/>
                </a:solidFill>
              </a:rPr>
              <a:t> = </a:t>
            </a:r>
            <a:r>
              <a:rPr lang="fr-FR" dirty="0">
                <a:solidFill>
                  <a:srgbClr val="FF0000"/>
                </a:solidFill>
              </a:rPr>
              <a:t>un lycée par académie ! Avec la volonté de l’étendre par la suite. </a:t>
            </a:r>
          </a:p>
          <a:p>
            <a:r>
              <a:rPr lang="fr-FR" dirty="0">
                <a:solidFill>
                  <a:srgbClr val="FF0000"/>
                </a:solidFill>
              </a:rPr>
              <a:t>NSI et Langues</a:t>
            </a:r>
            <a:r>
              <a:rPr lang="fr-FR" baseline="0" dirty="0">
                <a:solidFill>
                  <a:srgbClr val="FF0000"/>
                </a:solidFill>
              </a:rPr>
              <a:t> &amp; cultures de l’Antiquité sont les 2 spécialités les plus abandonnées ! </a:t>
            </a:r>
            <a:endParaRPr lang="fr-FR" dirty="0">
              <a:solidFill>
                <a:srgbClr val="FF0000"/>
              </a:solidFill>
            </a:endParaRPr>
          </a:p>
        </p:txBody>
      </p:sp>
    </p:spTree>
    <p:extLst>
      <p:ext uri="{BB962C8B-B14F-4D97-AF65-F5344CB8AC3E}">
        <p14:creationId xmlns:p14="http://schemas.microsoft.com/office/powerpoint/2010/main" val="104957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35793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16" name="Texte du titre"/>
          <p:cNvSpPr txBox="1">
            <a:spLocks noGrp="1"/>
          </p:cNvSpPr>
          <p:nvPr>
            <p:ph type="title"/>
          </p:nvPr>
        </p:nvSpPr>
        <p:spPr>
          <a:xfrm>
            <a:off x="685800" y="2130425"/>
            <a:ext cx="7772400" cy="1470025"/>
          </a:xfrm>
          <a:prstGeom prst="rect">
            <a:avLst/>
          </a:prstGeom>
        </p:spPr>
        <p:txBody>
          <a:bodyPr/>
          <a:lstStyle/>
          <a:p>
            <a:r>
              <a:t>Texte du titre</a:t>
            </a:r>
          </a:p>
        </p:txBody>
      </p:sp>
      <p:sp>
        <p:nvSpPr>
          <p:cNvPr id="17" name="Texte niveau 1…"/>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1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Image avec légende">
    <p:spTree>
      <p:nvGrpSpPr>
        <p:cNvPr id="1" name=""/>
        <p:cNvGrpSpPr/>
        <p:nvPr/>
      </p:nvGrpSpPr>
      <p:grpSpPr>
        <a:xfrm>
          <a:off x="0" y="0"/>
          <a:ext cx="0" cy="0"/>
          <a:chOff x="0" y="0"/>
          <a:chExt cx="0" cy="0"/>
        </a:xfrm>
      </p:grpSpPr>
      <p:sp>
        <p:nvSpPr>
          <p:cNvPr id="95" name="Texte du titre"/>
          <p:cNvSpPr txBox="1">
            <a:spLocks noGrp="1"/>
          </p:cNvSpPr>
          <p:nvPr>
            <p:ph type="title"/>
          </p:nvPr>
        </p:nvSpPr>
        <p:spPr>
          <a:xfrm>
            <a:off x="1792288" y="4800600"/>
            <a:ext cx="5486402" cy="566738"/>
          </a:xfrm>
          <a:prstGeom prst="rect">
            <a:avLst/>
          </a:prstGeom>
        </p:spPr>
        <p:txBody>
          <a:bodyPr anchor="b"/>
          <a:lstStyle>
            <a:lvl1pPr algn="l">
              <a:defRPr sz="2000" b="1"/>
            </a:lvl1pPr>
          </a:lstStyle>
          <a:p>
            <a:r>
              <a:t>Texte du titre</a:t>
            </a:r>
          </a:p>
        </p:txBody>
      </p:sp>
      <p:sp>
        <p:nvSpPr>
          <p:cNvPr id="96" name="Espace réservé pour une image  2"/>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97" name="Texte niveau 1…"/>
          <p:cNvSpPr txBox="1">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Texte niveau 1</a:t>
            </a:r>
          </a:p>
          <a:p>
            <a:pPr lvl="1"/>
            <a:r>
              <a:t>Texte niveau 2</a:t>
            </a:r>
          </a:p>
          <a:p>
            <a:pPr lvl="2"/>
            <a:r>
              <a:t>Texte niveau 3</a:t>
            </a:r>
          </a:p>
          <a:p>
            <a:pPr lvl="3"/>
            <a:r>
              <a:t>Texte niveau 4</a:t>
            </a:r>
          </a:p>
          <a:p>
            <a:pPr lvl="4"/>
            <a:r>
              <a:t>Texte niveau 5</a:t>
            </a:r>
          </a:p>
        </p:txBody>
      </p:sp>
      <p:sp>
        <p:nvSpPr>
          <p:cNvPr id="9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re et texte vertical">
    <p:spTree>
      <p:nvGrpSpPr>
        <p:cNvPr id="1" name=""/>
        <p:cNvGrpSpPr/>
        <p:nvPr/>
      </p:nvGrpSpPr>
      <p:grpSpPr>
        <a:xfrm>
          <a:off x="0" y="0"/>
          <a:ext cx="0" cy="0"/>
          <a:chOff x="0" y="0"/>
          <a:chExt cx="0" cy="0"/>
        </a:xfrm>
      </p:grpSpPr>
      <p:sp>
        <p:nvSpPr>
          <p:cNvPr id="105" name="Texte du titre"/>
          <p:cNvSpPr txBox="1">
            <a:spLocks noGrp="1"/>
          </p:cNvSpPr>
          <p:nvPr>
            <p:ph type="title"/>
          </p:nvPr>
        </p:nvSpPr>
        <p:spPr>
          <a:prstGeom prst="rect">
            <a:avLst/>
          </a:prstGeom>
        </p:spPr>
        <p:txBody>
          <a:bodyPr/>
          <a:lstStyle/>
          <a:p>
            <a:r>
              <a:t>Texte du titre</a:t>
            </a:r>
          </a:p>
        </p:txBody>
      </p:sp>
      <p:sp>
        <p:nvSpPr>
          <p:cNvPr id="106"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0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vertical et texte">
    <p:spTree>
      <p:nvGrpSpPr>
        <p:cNvPr id="1" name=""/>
        <p:cNvGrpSpPr/>
        <p:nvPr/>
      </p:nvGrpSpPr>
      <p:grpSpPr>
        <a:xfrm>
          <a:off x="0" y="0"/>
          <a:ext cx="0" cy="0"/>
          <a:chOff x="0" y="0"/>
          <a:chExt cx="0" cy="0"/>
        </a:xfrm>
      </p:grpSpPr>
      <p:sp>
        <p:nvSpPr>
          <p:cNvPr id="114" name="Texte du titre"/>
          <p:cNvSpPr txBox="1">
            <a:spLocks noGrp="1"/>
          </p:cNvSpPr>
          <p:nvPr>
            <p:ph type="title"/>
          </p:nvPr>
        </p:nvSpPr>
        <p:spPr>
          <a:xfrm>
            <a:off x="6629400" y="274638"/>
            <a:ext cx="2057400" cy="5851527"/>
          </a:xfrm>
          <a:prstGeom prst="rect">
            <a:avLst/>
          </a:prstGeom>
        </p:spPr>
        <p:txBody>
          <a:bodyPr/>
          <a:lstStyle/>
          <a:p>
            <a:r>
              <a:t>Texte du titre</a:t>
            </a:r>
          </a:p>
        </p:txBody>
      </p:sp>
      <p:sp>
        <p:nvSpPr>
          <p:cNvPr id="115" name="Texte niveau 1…"/>
          <p:cNvSpPr txBox="1">
            <a:spLocks noGrp="1"/>
          </p:cNvSpPr>
          <p:nvPr>
            <p:ph type="body" idx="1"/>
          </p:nvPr>
        </p:nvSpPr>
        <p:spPr>
          <a:xfrm>
            <a:off x="457200" y="274638"/>
            <a:ext cx="6019800" cy="5851527"/>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1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iapositive de titre">
    <p:spTree>
      <p:nvGrpSpPr>
        <p:cNvPr id="1" name=""/>
        <p:cNvGrpSpPr/>
        <p:nvPr/>
      </p:nvGrpSpPr>
      <p:grpSpPr>
        <a:xfrm>
          <a:off x="0" y="0"/>
          <a:ext cx="0" cy="0"/>
          <a:chOff x="0" y="0"/>
          <a:chExt cx="0" cy="0"/>
        </a:xfrm>
      </p:grpSpPr>
      <p:sp>
        <p:nvSpPr>
          <p:cNvPr id="123" name="Texte du titre"/>
          <p:cNvSpPr txBox="1">
            <a:spLocks noGrp="1"/>
          </p:cNvSpPr>
          <p:nvPr>
            <p:ph type="title"/>
          </p:nvPr>
        </p:nvSpPr>
        <p:spPr>
          <a:xfrm>
            <a:off x="685800" y="2130425"/>
            <a:ext cx="7772400" cy="1470025"/>
          </a:xfrm>
          <a:prstGeom prst="rect">
            <a:avLst/>
          </a:prstGeom>
        </p:spPr>
        <p:txBody>
          <a:bodyPr anchor="ctr"/>
          <a:lstStyle/>
          <a:p>
            <a:r>
              <a:t>Texte du titre</a:t>
            </a:r>
          </a:p>
        </p:txBody>
      </p:sp>
      <p:sp>
        <p:nvSpPr>
          <p:cNvPr id="124" name="Texte niveau 1…"/>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12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re et contenu">
    <p:spTree>
      <p:nvGrpSpPr>
        <p:cNvPr id="1" name=""/>
        <p:cNvGrpSpPr/>
        <p:nvPr/>
      </p:nvGrpSpPr>
      <p:grpSpPr>
        <a:xfrm>
          <a:off x="0" y="0"/>
          <a:ext cx="0" cy="0"/>
          <a:chOff x="0" y="0"/>
          <a:chExt cx="0" cy="0"/>
        </a:xfrm>
      </p:grpSpPr>
      <p:sp>
        <p:nvSpPr>
          <p:cNvPr id="132" name="Texte du titre"/>
          <p:cNvSpPr txBox="1">
            <a:spLocks noGrp="1"/>
          </p:cNvSpPr>
          <p:nvPr>
            <p:ph type="title"/>
          </p:nvPr>
        </p:nvSpPr>
        <p:spPr>
          <a:prstGeom prst="rect">
            <a:avLst/>
          </a:prstGeom>
        </p:spPr>
        <p:txBody>
          <a:bodyPr anchor="ctr"/>
          <a:lstStyle/>
          <a:p>
            <a:r>
              <a:t>Texte du titre</a:t>
            </a:r>
          </a:p>
        </p:txBody>
      </p:sp>
      <p:sp>
        <p:nvSpPr>
          <p:cNvPr id="133"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3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En-tête de section">
    <p:spTree>
      <p:nvGrpSpPr>
        <p:cNvPr id="1" name=""/>
        <p:cNvGrpSpPr/>
        <p:nvPr/>
      </p:nvGrpSpPr>
      <p:grpSpPr>
        <a:xfrm>
          <a:off x="0" y="0"/>
          <a:ext cx="0" cy="0"/>
          <a:chOff x="0" y="0"/>
          <a:chExt cx="0" cy="0"/>
        </a:xfrm>
      </p:grpSpPr>
      <p:sp>
        <p:nvSpPr>
          <p:cNvPr id="141" name="Texte du titre"/>
          <p:cNvSpPr txBox="1">
            <a:spLocks noGrp="1"/>
          </p:cNvSpPr>
          <p:nvPr>
            <p:ph type="title"/>
          </p:nvPr>
        </p:nvSpPr>
        <p:spPr>
          <a:xfrm>
            <a:off x="722312" y="4406900"/>
            <a:ext cx="7772401" cy="1362075"/>
          </a:xfrm>
          <a:prstGeom prst="rect">
            <a:avLst/>
          </a:prstGeom>
        </p:spPr>
        <p:txBody>
          <a:bodyPr/>
          <a:lstStyle>
            <a:lvl1pPr algn="l">
              <a:defRPr sz="4000" b="1" cap="all"/>
            </a:lvl1pPr>
          </a:lstStyle>
          <a:p>
            <a:r>
              <a:t>Texte du titre</a:t>
            </a:r>
          </a:p>
        </p:txBody>
      </p:sp>
      <p:sp>
        <p:nvSpPr>
          <p:cNvPr id="142" name="Texte niveau 1…"/>
          <p:cNvSpPr txBox="1">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14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Deux contenus">
    <p:spTree>
      <p:nvGrpSpPr>
        <p:cNvPr id="1" name=""/>
        <p:cNvGrpSpPr/>
        <p:nvPr/>
      </p:nvGrpSpPr>
      <p:grpSpPr>
        <a:xfrm>
          <a:off x="0" y="0"/>
          <a:ext cx="0" cy="0"/>
          <a:chOff x="0" y="0"/>
          <a:chExt cx="0" cy="0"/>
        </a:xfrm>
      </p:grpSpPr>
      <p:sp>
        <p:nvSpPr>
          <p:cNvPr id="150" name="Texte du titre"/>
          <p:cNvSpPr txBox="1">
            <a:spLocks noGrp="1"/>
          </p:cNvSpPr>
          <p:nvPr>
            <p:ph type="title"/>
          </p:nvPr>
        </p:nvSpPr>
        <p:spPr>
          <a:prstGeom prst="rect">
            <a:avLst/>
          </a:prstGeom>
        </p:spPr>
        <p:txBody>
          <a:bodyPr anchor="ctr"/>
          <a:lstStyle/>
          <a:p>
            <a:r>
              <a:t>Texte du titre</a:t>
            </a:r>
          </a:p>
        </p:txBody>
      </p:sp>
      <p:sp>
        <p:nvSpPr>
          <p:cNvPr id="151" name="Texte niveau 1…"/>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Texte niveau 1</a:t>
            </a:r>
          </a:p>
          <a:p>
            <a:pPr lvl="1"/>
            <a:r>
              <a:t>Texte niveau 2</a:t>
            </a:r>
          </a:p>
          <a:p>
            <a:pPr lvl="2"/>
            <a:r>
              <a:t>Texte niveau 3</a:t>
            </a:r>
          </a:p>
          <a:p>
            <a:pPr lvl="3"/>
            <a:r>
              <a:t>Texte niveau 4</a:t>
            </a:r>
          </a:p>
          <a:p>
            <a:pPr lvl="4"/>
            <a:r>
              <a:t>Texte niveau 5</a:t>
            </a:r>
          </a:p>
        </p:txBody>
      </p:sp>
      <p:sp>
        <p:nvSpPr>
          <p:cNvPr id="15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omparaison">
    <p:spTree>
      <p:nvGrpSpPr>
        <p:cNvPr id="1" name=""/>
        <p:cNvGrpSpPr/>
        <p:nvPr/>
      </p:nvGrpSpPr>
      <p:grpSpPr>
        <a:xfrm>
          <a:off x="0" y="0"/>
          <a:ext cx="0" cy="0"/>
          <a:chOff x="0" y="0"/>
          <a:chExt cx="0" cy="0"/>
        </a:xfrm>
      </p:grpSpPr>
      <p:sp>
        <p:nvSpPr>
          <p:cNvPr id="159" name="Texte du titre"/>
          <p:cNvSpPr txBox="1">
            <a:spLocks noGrp="1"/>
          </p:cNvSpPr>
          <p:nvPr>
            <p:ph type="title"/>
          </p:nvPr>
        </p:nvSpPr>
        <p:spPr>
          <a:prstGeom prst="rect">
            <a:avLst/>
          </a:prstGeom>
        </p:spPr>
        <p:txBody>
          <a:bodyPr anchor="ctr"/>
          <a:lstStyle/>
          <a:p>
            <a:r>
              <a:t>Texte du titre</a:t>
            </a:r>
          </a:p>
        </p:txBody>
      </p:sp>
      <p:sp>
        <p:nvSpPr>
          <p:cNvPr id="160" name="Texte niveau 1…"/>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Texte niveau 1</a:t>
            </a:r>
          </a:p>
          <a:p>
            <a:pPr lvl="1"/>
            <a:r>
              <a:t>Texte niveau 2</a:t>
            </a:r>
          </a:p>
          <a:p>
            <a:pPr lvl="2"/>
            <a:r>
              <a:t>Texte niveau 3</a:t>
            </a:r>
          </a:p>
          <a:p>
            <a:pPr lvl="3"/>
            <a:r>
              <a:t>Texte niveau 4</a:t>
            </a:r>
          </a:p>
          <a:p>
            <a:pPr lvl="4"/>
            <a:r>
              <a:t>Texte niveau 5</a:t>
            </a:r>
          </a:p>
        </p:txBody>
      </p:sp>
      <p:sp>
        <p:nvSpPr>
          <p:cNvPr id="161" name="Espace réservé du texte 4"/>
          <p:cNvSpPr>
            <a:spLocks noGrp="1"/>
          </p:cNvSpPr>
          <p:nvPr>
            <p:ph type="body" sz="quarter" idx="13"/>
          </p:nvPr>
        </p:nvSpPr>
        <p:spPr>
          <a:xfrm>
            <a:off x="4645025" y="1535112"/>
            <a:ext cx="4041775" cy="639764"/>
          </a:xfrm>
          <a:prstGeom prst="rect">
            <a:avLst/>
          </a:prstGeom>
        </p:spPr>
        <p:txBody>
          <a:bodyPr anchor="b"/>
          <a:lstStyle/>
          <a:p>
            <a:endParaRPr/>
          </a:p>
        </p:txBody>
      </p:sp>
      <p:sp>
        <p:nvSpPr>
          <p:cNvPr id="16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re seul">
    <p:spTree>
      <p:nvGrpSpPr>
        <p:cNvPr id="1" name=""/>
        <p:cNvGrpSpPr/>
        <p:nvPr/>
      </p:nvGrpSpPr>
      <p:grpSpPr>
        <a:xfrm>
          <a:off x="0" y="0"/>
          <a:ext cx="0" cy="0"/>
          <a:chOff x="0" y="0"/>
          <a:chExt cx="0" cy="0"/>
        </a:xfrm>
      </p:grpSpPr>
      <p:sp>
        <p:nvSpPr>
          <p:cNvPr id="169" name="Texte du titre"/>
          <p:cNvSpPr txBox="1">
            <a:spLocks noGrp="1"/>
          </p:cNvSpPr>
          <p:nvPr>
            <p:ph type="title"/>
          </p:nvPr>
        </p:nvSpPr>
        <p:spPr>
          <a:prstGeom prst="rect">
            <a:avLst/>
          </a:prstGeom>
        </p:spPr>
        <p:txBody>
          <a:bodyPr anchor="ctr"/>
          <a:lstStyle/>
          <a:p>
            <a:r>
              <a:t>Texte du titre</a:t>
            </a:r>
          </a:p>
        </p:txBody>
      </p:sp>
      <p:sp>
        <p:nvSpPr>
          <p:cNvPr id="17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Vide">
    <p:spTree>
      <p:nvGrpSpPr>
        <p:cNvPr id="1" name=""/>
        <p:cNvGrpSpPr/>
        <p:nvPr/>
      </p:nvGrpSpPr>
      <p:grpSpPr>
        <a:xfrm>
          <a:off x="0" y="0"/>
          <a:ext cx="0" cy="0"/>
          <a:chOff x="0" y="0"/>
          <a:chExt cx="0" cy="0"/>
        </a:xfrm>
      </p:grpSpPr>
      <p:sp>
        <p:nvSpPr>
          <p:cNvPr id="17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5" name="Texte du titre"/>
          <p:cNvSpPr txBox="1">
            <a:spLocks noGrp="1"/>
          </p:cNvSpPr>
          <p:nvPr>
            <p:ph type="title"/>
          </p:nvPr>
        </p:nvSpPr>
        <p:spPr>
          <a:prstGeom prst="rect">
            <a:avLst/>
          </a:prstGeom>
        </p:spPr>
        <p:txBody>
          <a:bodyPr/>
          <a:lstStyle/>
          <a:p>
            <a:r>
              <a:t>Texte du titre</a:t>
            </a:r>
          </a:p>
        </p:txBody>
      </p:sp>
      <p:sp>
        <p:nvSpPr>
          <p:cNvPr id="26"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Contenu avec légende">
    <p:spTree>
      <p:nvGrpSpPr>
        <p:cNvPr id="1" name=""/>
        <p:cNvGrpSpPr/>
        <p:nvPr/>
      </p:nvGrpSpPr>
      <p:grpSpPr>
        <a:xfrm>
          <a:off x="0" y="0"/>
          <a:ext cx="0" cy="0"/>
          <a:chOff x="0" y="0"/>
          <a:chExt cx="0" cy="0"/>
        </a:xfrm>
      </p:grpSpPr>
      <p:sp>
        <p:nvSpPr>
          <p:cNvPr id="184" name="Texte du titre"/>
          <p:cNvSpPr txBox="1">
            <a:spLocks noGrp="1"/>
          </p:cNvSpPr>
          <p:nvPr>
            <p:ph type="title"/>
          </p:nvPr>
        </p:nvSpPr>
        <p:spPr>
          <a:xfrm>
            <a:off x="457200" y="273050"/>
            <a:ext cx="3008315" cy="1162050"/>
          </a:xfrm>
          <a:prstGeom prst="rect">
            <a:avLst/>
          </a:prstGeom>
        </p:spPr>
        <p:txBody>
          <a:bodyPr anchor="b"/>
          <a:lstStyle>
            <a:lvl1pPr algn="l">
              <a:defRPr sz="2000" b="1"/>
            </a:lvl1pPr>
          </a:lstStyle>
          <a:p>
            <a:r>
              <a:t>Texte du titre</a:t>
            </a:r>
          </a:p>
        </p:txBody>
      </p:sp>
      <p:sp>
        <p:nvSpPr>
          <p:cNvPr id="185" name="Texte niveau 1…"/>
          <p:cNvSpPr txBox="1">
            <a:spLocks noGrp="1"/>
          </p:cNvSpPr>
          <p:nvPr>
            <p:ph type="body" idx="1"/>
          </p:nvPr>
        </p:nvSpPr>
        <p:spPr>
          <a:xfrm>
            <a:off x="3575050" y="273050"/>
            <a:ext cx="5111750" cy="5853113"/>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86" name="Espace réservé du texte 3"/>
          <p:cNvSpPr>
            <a:spLocks noGrp="1"/>
          </p:cNvSpPr>
          <p:nvPr>
            <p:ph type="body" sz="half" idx="13"/>
          </p:nvPr>
        </p:nvSpPr>
        <p:spPr>
          <a:xfrm>
            <a:off x="457198" y="1435100"/>
            <a:ext cx="3008317" cy="4691063"/>
          </a:xfrm>
          <a:prstGeom prst="rect">
            <a:avLst/>
          </a:prstGeom>
        </p:spPr>
        <p:txBody>
          <a:bodyPr/>
          <a:lstStyle/>
          <a:p>
            <a:endParaRPr/>
          </a:p>
        </p:txBody>
      </p:sp>
      <p:sp>
        <p:nvSpPr>
          <p:cNvPr id="18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Image avec légende">
    <p:spTree>
      <p:nvGrpSpPr>
        <p:cNvPr id="1" name=""/>
        <p:cNvGrpSpPr/>
        <p:nvPr/>
      </p:nvGrpSpPr>
      <p:grpSpPr>
        <a:xfrm>
          <a:off x="0" y="0"/>
          <a:ext cx="0" cy="0"/>
          <a:chOff x="0" y="0"/>
          <a:chExt cx="0" cy="0"/>
        </a:xfrm>
      </p:grpSpPr>
      <p:sp>
        <p:nvSpPr>
          <p:cNvPr id="194" name="Texte du titre"/>
          <p:cNvSpPr txBox="1">
            <a:spLocks noGrp="1"/>
          </p:cNvSpPr>
          <p:nvPr>
            <p:ph type="title"/>
          </p:nvPr>
        </p:nvSpPr>
        <p:spPr>
          <a:xfrm>
            <a:off x="1792288" y="4800600"/>
            <a:ext cx="5486402" cy="566738"/>
          </a:xfrm>
          <a:prstGeom prst="rect">
            <a:avLst/>
          </a:prstGeom>
        </p:spPr>
        <p:txBody>
          <a:bodyPr anchor="b"/>
          <a:lstStyle>
            <a:lvl1pPr algn="l">
              <a:defRPr sz="2000" b="1"/>
            </a:lvl1pPr>
          </a:lstStyle>
          <a:p>
            <a:r>
              <a:t>Texte du titre</a:t>
            </a:r>
          </a:p>
        </p:txBody>
      </p:sp>
      <p:sp>
        <p:nvSpPr>
          <p:cNvPr id="195" name="Espace réservé pour une image  2"/>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196" name="Texte niveau 1…"/>
          <p:cNvSpPr txBox="1">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Texte niveau 1</a:t>
            </a:r>
          </a:p>
          <a:p>
            <a:pPr lvl="1"/>
            <a:r>
              <a:t>Texte niveau 2</a:t>
            </a:r>
          </a:p>
          <a:p>
            <a:pPr lvl="2"/>
            <a:r>
              <a:t>Texte niveau 3</a:t>
            </a:r>
          </a:p>
          <a:p>
            <a:pPr lvl="3"/>
            <a:r>
              <a:t>Texte niveau 4</a:t>
            </a:r>
          </a:p>
          <a:p>
            <a:pPr lvl="4"/>
            <a:r>
              <a:t>Texte niveau 5</a:t>
            </a:r>
          </a:p>
        </p:txBody>
      </p:sp>
      <p:sp>
        <p:nvSpPr>
          <p:cNvPr id="19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re et texte vertical">
    <p:spTree>
      <p:nvGrpSpPr>
        <p:cNvPr id="1" name=""/>
        <p:cNvGrpSpPr/>
        <p:nvPr/>
      </p:nvGrpSpPr>
      <p:grpSpPr>
        <a:xfrm>
          <a:off x="0" y="0"/>
          <a:ext cx="0" cy="0"/>
          <a:chOff x="0" y="0"/>
          <a:chExt cx="0" cy="0"/>
        </a:xfrm>
      </p:grpSpPr>
      <p:sp>
        <p:nvSpPr>
          <p:cNvPr id="204" name="Texte du titre"/>
          <p:cNvSpPr txBox="1">
            <a:spLocks noGrp="1"/>
          </p:cNvSpPr>
          <p:nvPr>
            <p:ph type="title"/>
          </p:nvPr>
        </p:nvSpPr>
        <p:spPr>
          <a:prstGeom prst="rect">
            <a:avLst/>
          </a:prstGeom>
        </p:spPr>
        <p:txBody>
          <a:bodyPr anchor="ctr"/>
          <a:lstStyle/>
          <a:p>
            <a:r>
              <a:t>Texte du titre</a:t>
            </a:r>
          </a:p>
        </p:txBody>
      </p:sp>
      <p:sp>
        <p:nvSpPr>
          <p:cNvPr id="205"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0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re vertical et texte">
    <p:spTree>
      <p:nvGrpSpPr>
        <p:cNvPr id="1" name=""/>
        <p:cNvGrpSpPr/>
        <p:nvPr/>
      </p:nvGrpSpPr>
      <p:grpSpPr>
        <a:xfrm>
          <a:off x="0" y="0"/>
          <a:ext cx="0" cy="0"/>
          <a:chOff x="0" y="0"/>
          <a:chExt cx="0" cy="0"/>
        </a:xfrm>
      </p:grpSpPr>
      <p:sp>
        <p:nvSpPr>
          <p:cNvPr id="213" name="Texte du titre"/>
          <p:cNvSpPr txBox="1">
            <a:spLocks noGrp="1"/>
          </p:cNvSpPr>
          <p:nvPr>
            <p:ph type="title"/>
          </p:nvPr>
        </p:nvSpPr>
        <p:spPr>
          <a:xfrm>
            <a:off x="6629400" y="274638"/>
            <a:ext cx="2057400" cy="5851527"/>
          </a:xfrm>
          <a:prstGeom prst="rect">
            <a:avLst/>
          </a:prstGeom>
        </p:spPr>
        <p:txBody>
          <a:bodyPr anchor="ctr"/>
          <a:lstStyle/>
          <a:p>
            <a:r>
              <a:t>Texte du titre</a:t>
            </a:r>
          </a:p>
        </p:txBody>
      </p:sp>
      <p:sp>
        <p:nvSpPr>
          <p:cNvPr id="214" name="Texte niveau 1…"/>
          <p:cNvSpPr txBox="1">
            <a:spLocks noGrp="1"/>
          </p:cNvSpPr>
          <p:nvPr>
            <p:ph type="body" idx="1"/>
          </p:nvPr>
        </p:nvSpPr>
        <p:spPr>
          <a:xfrm>
            <a:off x="457200" y="274638"/>
            <a:ext cx="6019800" cy="5851527"/>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1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tête de section">
    <p:spTree>
      <p:nvGrpSpPr>
        <p:cNvPr id="1" name=""/>
        <p:cNvGrpSpPr/>
        <p:nvPr/>
      </p:nvGrpSpPr>
      <p:grpSpPr>
        <a:xfrm>
          <a:off x="0" y="0"/>
          <a:ext cx="0" cy="0"/>
          <a:chOff x="0" y="0"/>
          <a:chExt cx="0" cy="0"/>
        </a:xfrm>
      </p:grpSpPr>
      <p:sp>
        <p:nvSpPr>
          <p:cNvPr id="34" name="Texte du titre"/>
          <p:cNvSpPr txBox="1">
            <a:spLocks noGrp="1"/>
          </p:cNvSpPr>
          <p:nvPr>
            <p:ph type="title"/>
          </p:nvPr>
        </p:nvSpPr>
        <p:spPr>
          <a:xfrm>
            <a:off x="722312" y="4406900"/>
            <a:ext cx="7772401" cy="1362075"/>
          </a:xfrm>
          <a:prstGeom prst="rect">
            <a:avLst/>
          </a:prstGeom>
        </p:spPr>
        <p:txBody>
          <a:bodyPr/>
          <a:lstStyle>
            <a:lvl1pPr algn="l">
              <a:defRPr sz="4000" b="1" cap="all"/>
            </a:lvl1pPr>
          </a:lstStyle>
          <a:p>
            <a:r>
              <a:t>Texte du titre</a:t>
            </a:r>
          </a:p>
        </p:txBody>
      </p:sp>
      <p:sp>
        <p:nvSpPr>
          <p:cNvPr id="35" name="Texte niveau 1…"/>
          <p:cNvSpPr txBox="1">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3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43" name="Texte du titre"/>
          <p:cNvSpPr txBox="1">
            <a:spLocks noGrp="1"/>
          </p:cNvSpPr>
          <p:nvPr>
            <p:ph type="title"/>
          </p:nvPr>
        </p:nvSpPr>
        <p:spPr>
          <a:prstGeom prst="rect">
            <a:avLst/>
          </a:prstGeom>
        </p:spPr>
        <p:txBody>
          <a:bodyPr/>
          <a:lstStyle/>
          <a:p>
            <a:r>
              <a:t>Texte du titre</a:t>
            </a:r>
          </a:p>
        </p:txBody>
      </p:sp>
      <p:sp>
        <p:nvSpPr>
          <p:cNvPr id="44" name="Texte niveau 1…"/>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Texte niveau 1</a:t>
            </a:r>
          </a:p>
          <a:p>
            <a:pPr lvl="1"/>
            <a:r>
              <a:t>Texte niveau 2</a:t>
            </a:r>
          </a:p>
          <a:p>
            <a:pPr lvl="2"/>
            <a:r>
              <a:t>Texte niveau 3</a:t>
            </a:r>
          </a:p>
          <a:p>
            <a:pPr lvl="3"/>
            <a:r>
              <a:t>Texte niveau 4</a:t>
            </a:r>
          </a:p>
          <a:p>
            <a:pPr lvl="4"/>
            <a:r>
              <a:t>Texte niveau 5</a:t>
            </a:r>
          </a:p>
        </p:txBody>
      </p:sp>
      <p:sp>
        <p:nvSpPr>
          <p:cNvPr id="4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ison">
    <p:spTree>
      <p:nvGrpSpPr>
        <p:cNvPr id="1" name=""/>
        <p:cNvGrpSpPr/>
        <p:nvPr/>
      </p:nvGrpSpPr>
      <p:grpSpPr>
        <a:xfrm>
          <a:off x="0" y="0"/>
          <a:ext cx="0" cy="0"/>
          <a:chOff x="0" y="0"/>
          <a:chExt cx="0" cy="0"/>
        </a:xfrm>
      </p:grpSpPr>
      <p:sp>
        <p:nvSpPr>
          <p:cNvPr id="52" name="Texte du titre"/>
          <p:cNvSpPr txBox="1">
            <a:spLocks noGrp="1"/>
          </p:cNvSpPr>
          <p:nvPr>
            <p:ph type="title"/>
          </p:nvPr>
        </p:nvSpPr>
        <p:spPr>
          <a:prstGeom prst="rect">
            <a:avLst/>
          </a:prstGeom>
        </p:spPr>
        <p:txBody>
          <a:bodyPr/>
          <a:lstStyle/>
          <a:p>
            <a:r>
              <a:t>Texte du titre</a:t>
            </a:r>
          </a:p>
        </p:txBody>
      </p:sp>
      <p:sp>
        <p:nvSpPr>
          <p:cNvPr id="53" name="Texte niveau 1…"/>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Texte niveau 1</a:t>
            </a:r>
          </a:p>
          <a:p>
            <a:pPr lvl="1"/>
            <a:r>
              <a:t>Texte niveau 2</a:t>
            </a:r>
          </a:p>
          <a:p>
            <a:pPr lvl="2"/>
            <a:r>
              <a:t>Texte niveau 3</a:t>
            </a:r>
          </a:p>
          <a:p>
            <a:pPr lvl="3"/>
            <a:r>
              <a:t>Texte niveau 4</a:t>
            </a:r>
          </a:p>
          <a:p>
            <a:pPr lvl="4"/>
            <a:r>
              <a:t>Texte niveau 5</a:t>
            </a:r>
          </a:p>
        </p:txBody>
      </p:sp>
      <p:sp>
        <p:nvSpPr>
          <p:cNvPr id="54" name="Espace réservé du texte 4"/>
          <p:cNvSpPr>
            <a:spLocks noGrp="1"/>
          </p:cNvSpPr>
          <p:nvPr>
            <p:ph type="body" sz="quarter" idx="13"/>
          </p:nvPr>
        </p:nvSpPr>
        <p:spPr>
          <a:xfrm>
            <a:off x="4645025" y="1535112"/>
            <a:ext cx="4041775" cy="639764"/>
          </a:xfrm>
          <a:prstGeom prst="rect">
            <a:avLst/>
          </a:prstGeom>
        </p:spPr>
        <p:txBody>
          <a:bodyPr anchor="b"/>
          <a:lstStyle/>
          <a:p>
            <a:endParaRPr/>
          </a:p>
        </p:txBody>
      </p:sp>
      <p:sp>
        <p:nvSpPr>
          <p:cNvPr id="5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isposition personnalisée">
    <p:spTree>
      <p:nvGrpSpPr>
        <p:cNvPr id="1" name=""/>
        <p:cNvGrpSpPr/>
        <p:nvPr/>
      </p:nvGrpSpPr>
      <p:grpSpPr>
        <a:xfrm>
          <a:off x="0" y="0"/>
          <a:ext cx="0" cy="0"/>
          <a:chOff x="0" y="0"/>
          <a:chExt cx="0" cy="0"/>
        </a:xfrm>
      </p:grpSpPr>
      <p:sp>
        <p:nvSpPr>
          <p:cNvPr id="62" name="Texte du titre"/>
          <p:cNvSpPr txBox="1">
            <a:spLocks noGrp="1"/>
          </p:cNvSpPr>
          <p:nvPr>
            <p:ph type="title"/>
          </p:nvPr>
        </p:nvSpPr>
        <p:spPr>
          <a:prstGeom prst="rect">
            <a:avLst/>
          </a:prstGeom>
        </p:spPr>
        <p:txBody>
          <a:bodyPr/>
          <a:lstStyle/>
          <a:p>
            <a:r>
              <a:t>Texte du titre</a:t>
            </a:r>
          </a:p>
        </p:txBody>
      </p:sp>
      <p:sp>
        <p:nvSpPr>
          <p:cNvPr id="6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70" name="Texte du titre"/>
          <p:cNvSpPr txBox="1">
            <a:spLocks noGrp="1"/>
          </p:cNvSpPr>
          <p:nvPr>
            <p:ph type="title"/>
          </p:nvPr>
        </p:nvSpPr>
        <p:spPr>
          <a:prstGeom prst="rect">
            <a:avLst/>
          </a:prstGeom>
        </p:spPr>
        <p:txBody>
          <a:bodyPr/>
          <a:lstStyle/>
          <a:p>
            <a:r>
              <a:t>Texte du titre</a:t>
            </a:r>
          </a:p>
        </p:txBody>
      </p:sp>
      <p:sp>
        <p:nvSpPr>
          <p:cNvPr id="7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7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85" name="Texte du titre"/>
          <p:cNvSpPr txBox="1">
            <a:spLocks noGrp="1"/>
          </p:cNvSpPr>
          <p:nvPr>
            <p:ph type="title"/>
          </p:nvPr>
        </p:nvSpPr>
        <p:spPr>
          <a:xfrm>
            <a:off x="457200" y="273050"/>
            <a:ext cx="3008315" cy="1162050"/>
          </a:xfrm>
          <a:prstGeom prst="rect">
            <a:avLst/>
          </a:prstGeom>
        </p:spPr>
        <p:txBody>
          <a:bodyPr anchor="b"/>
          <a:lstStyle>
            <a:lvl1pPr algn="l">
              <a:defRPr sz="2000" b="1"/>
            </a:lvl1pPr>
          </a:lstStyle>
          <a:p>
            <a:r>
              <a:t>Texte du titre</a:t>
            </a:r>
          </a:p>
        </p:txBody>
      </p:sp>
      <p:sp>
        <p:nvSpPr>
          <p:cNvPr id="86" name="Texte niveau 1…"/>
          <p:cNvSpPr txBox="1">
            <a:spLocks noGrp="1"/>
          </p:cNvSpPr>
          <p:nvPr>
            <p:ph type="body" idx="1"/>
          </p:nvPr>
        </p:nvSpPr>
        <p:spPr>
          <a:xfrm>
            <a:off x="3575050" y="273050"/>
            <a:ext cx="5111750" cy="5853113"/>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87" name="Espace réservé du texte 3"/>
          <p:cNvSpPr>
            <a:spLocks noGrp="1"/>
          </p:cNvSpPr>
          <p:nvPr>
            <p:ph type="body" sz="half" idx="13"/>
          </p:nvPr>
        </p:nvSpPr>
        <p:spPr>
          <a:xfrm>
            <a:off x="457198" y="1435100"/>
            <a:ext cx="3008317" cy="4691063"/>
          </a:xfrm>
          <a:prstGeom prst="rect">
            <a:avLst/>
          </a:prstGeom>
        </p:spPr>
        <p:txBody>
          <a:bodyPr/>
          <a:lstStyle/>
          <a:p>
            <a:endParaRPr/>
          </a:p>
        </p:txBody>
      </p:sp>
      <p:sp>
        <p:nvSpPr>
          <p:cNvPr id="8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288986" y="288998"/>
            <a:ext cx="8593596" cy="6281905"/>
          </a:xfrm>
          <a:prstGeom prst="rect">
            <a:avLst/>
          </a:prstGeom>
          <a:solidFill>
            <a:srgbClr val="EFEBEB"/>
          </a:solidFill>
          <a:ln w="12700">
            <a:miter lim="400000"/>
          </a:ln>
        </p:spPr>
        <p:txBody>
          <a:bodyPr lIns="45718" tIns="45718" rIns="45718" bIns="45718" anchor="ctr"/>
          <a:lstStyle/>
          <a:p>
            <a:pPr algn="ctr">
              <a:defRPr>
                <a:solidFill>
                  <a:srgbClr val="FFFFFF"/>
                </a:solidFill>
              </a:defRPr>
            </a:pPr>
            <a:endParaRPr/>
          </a:p>
        </p:txBody>
      </p:sp>
      <p:sp>
        <p:nvSpPr>
          <p:cNvPr id="3" name="Rectangle 7"/>
          <p:cNvSpPr/>
          <p:nvPr/>
        </p:nvSpPr>
        <p:spPr>
          <a:xfrm>
            <a:off x="295092" y="284686"/>
            <a:ext cx="8593596" cy="703686"/>
          </a:xfrm>
          <a:prstGeom prst="rect">
            <a:avLst/>
          </a:prstGeom>
          <a:solidFill>
            <a:srgbClr val="20A69E"/>
          </a:solidFill>
          <a:ln w="12700">
            <a:miter lim="400000"/>
          </a:ln>
          <a:effectLst>
            <a:outerShdw blurRad="50800" dist="38100" dir="5760000" rotWithShape="0">
              <a:srgbClr val="595959">
                <a:alpha val="43000"/>
              </a:srgbClr>
            </a:outerShdw>
          </a:effectLst>
        </p:spPr>
        <p:txBody>
          <a:bodyPr lIns="45718" tIns="45718" rIns="45718" bIns="45718" anchor="ctr"/>
          <a:lstStyle/>
          <a:p>
            <a:pPr algn="ctr">
              <a:defRPr>
                <a:solidFill>
                  <a:srgbClr val="20A69E"/>
                </a:solidFill>
              </a:defRPr>
            </a:pPr>
            <a:endParaRPr/>
          </a:p>
        </p:txBody>
      </p:sp>
      <p:grpSp>
        <p:nvGrpSpPr>
          <p:cNvPr id="6" name="Logo+Appellation_blc.png"/>
          <p:cNvGrpSpPr/>
          <p:nvPr/>
        </p:nvGrpSpPr>
        <p:grpSpPr>
          <a:xfrm>
            <a:off x="8009897" y="320735"/>
            <a:ext cx="866714" cy="643407"/>
            <a:chOff x="0" y="0"/>
            <a:chExt cx="866712" cy="643406"/>
          </a:xfrm>
        </p:grpSpPr>
        <p:sp>
          <p:nvSpPr>
            <p:cNvPr id="4" name="Rectangle"/>
            <p:cNvSpPr/>
            <p:nvPr/>
          </p:nvSpPr>
          <p:spPr>
            <a:xfrm>
              <a:off x="0" y="0"/>
              <a:ext cx="866714" cy="643407"/>
            </a:xfrm>
            <a:prstGeom prst="rect">
              <a:avLst/>
            </a:prstGeom>
            <a:solidFill>
              <a:srgbClr val="20A69E"/>
            </a:solidFill>
            <a:ln w="12700" cap="flat">
              <a:noFill/>
              <a:miter lim="400000"/>
            </a:ln>
            <a:effectLst/>
          </p:spPr>
          <p:txBody>
            <a:bodyPr wrap="square" lIns="45718" tIns="45718" rIns="45718" bIns="45718" numCol="1" anchor="ctr">
              <a:noAutofit/>
            </a:bodyPr>
            <a:lstStyle/>
            <a:p>
              <a:endParaRPr/>
            </a:p>
          </p:txBody>
        </p:sp>
        <p:pic>
          <p:nvPicPr>
            <p:cNvPr id="5" name="image1.png" descr="image1.png"/>
            <p:cNvPicPr>
              <a:picLocks noChangeAspect="1"/>
            </p:cNvPicPr>
            <p:nvPr/>
          </p:nvPicPr>
          <p:blipFill>
            <a:blip r:embed="rId25"/>
            <a:stretch>
              <a:fillRect/>
            </a:stretch>
          </p:blipFill>
          <p:spPr>
            <a:xfrm>
              <a:off x="0" y="0"/>
              <a:ext cx="866714" cy="643407"/>
            </a:xfrm>
            <a:prstGeom prst="rect">
              <a:avLst/>
            </a:prstGeom>
            <a:ln w="12700" cap="flat">
              <a:noFill/>
              <a:miter lim="400000"/>
            </a:ln>
            <a:effectLst/>
          </p:spPr>
        </p:pic>
      </p:grpSp>
      <p:sp>
        <p:nvSpPr>
          <p:cNvPr id="7" name="Texte du titre"/>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Texte du titre</a:t>
            </a:r>
          </a:p>
        </p:txBody>
      </p:sp>
      <p:sp>
        <p:nvSpPr>
          <p:cNvPr id="8" name="Texte niveau 1…"/>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Texte niveau 1</a:t>
            </a:r>
          </a:p>
          <a:p>
            <a:pPr lvl="1"/>
            <a:r>
              <a:t>Texte niveau 2</a:t>
            </a:r>
          </a:p>
          <a:p>
            <a:pPr lvl="2"/>
            <a:r>
              <a:t>Texte niveau 3</a:t>
            </a:r>
          </a:p>
          <a:p>
            <a:pPr lvl="3"/>
            <a:r>
              <a:t>Texte niveau 4</a:t>
            </a:r>
          </a:p>
          <a:p>
            <a:pPr lvl="4"/>
            <a:r>
              <a:t>Texte niveau 5</a:t>
            </a:r>
          </a:p>
        </p:txBody>
      </p:sp>
      <p:sp>
        <p:nvSpPr>
          <p:cNvPr id="9" name="Numéro de diapositive"/>
          <p:cNvSpPr txBox="1">
            <a:spLocks noGrp="1"/>
          </p:cNvSpPr>
          <p:nvPr>
            <p:ph type="sldNum" sz="quarter" idx="2"/>
          </p:nvPr>
        </p:nvSpPr>
        <p:spPr>
          <a:xfrm>
            <a:off x="8422821" y="6404293"/>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spd="med"/>
  <p:hf hdr="0" dt="0"/>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16.png"/><Relationship Id="rId12" Type="http://schemas.openxmlformats.org/officeDocument/2006/relationships/customXml" Target="../ink/ink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15.png"/><Relationship Id="rId15" Type="http://schemas.openxmlformats.org/officeDocument/2006/relationships/image" Target="../media/image2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7.png"/><Relationship Id="rId14" Type="http://schemas.openxmlformats.org/officeDocument/2006/relationships/customXml" Target="../ink/ink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8.tiff"/><Relationship Id="rId7" Type="http://schemas.openxmlformats.org/officeDocument/2006/relationships/image" Target="../media/image12.tiff"/><Relationship Id="rId2" Type="http://schemas.openxmlformats.org/officeDocument/2006/relationships/image" Target="../media/image7.tiff"/><Relationship Id="rId1" Type="http://schemas.openxmlformats.org/officeDocument/2006/relationships/slideLayout" Target="../slideLayouts/slideLayout2.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tiff"/></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youtube.com/playlist?list=PLjcV9PGUll76ghCrhv9xoSl3lYhYrw-A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horizons2021.fr/" TargetMode="External"/><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eduscol.fr/" TargetMode="External"/><Relationship Id="rId4" Type="http://schemas.openxmlformats.org/officeDocument/2006/relationships/hyperlink" Target="http://education.gouv.f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svg"/><Relationship Id="rId2" Type="http://schemas.openxmlformats.org/officeDocument/2006/relationships/hyperlink" Target="https://thumbs.dreamstime.com/z/candidat-recherchant-une-ic-ne-du-travail-style-plat-82489146.jpg"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wixstatic.com/ugd/ed1321_d49039a9e50d428c82f40ecd735a3ac0.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vimeo.com/300437130" TargetMode="External"/><Relationship Id="rId4" Type="http://schemas.openxmlformats.org/officeDocument/2006/relationships/hyperlink" Target="https://www.youtube.com/watch?v=0uKJONhgNCw&amp;feature=youtu.b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legifrance.gouv.fr/affichCodeArticle.do?idArticle=LEGIARTI000006527307&amp;cidTexte=LEGITEXT00000607119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Espace réservé du numéro de diapositive 6"/>
          <p:cNvSpPr txBox="1">
            <a:spLocks noGrp="1"/>
          </p:cNvSpPr>
          <p:nvPr>
            <p:ph type="sldNum" sz="quarter" idx="4294967295"/>
          </p:nvPr>
        </p:nvSpPr>
        <p:spPr>
          <a:xfrm>
            <a:off x="8502738" y="6404291"/>
            <a:ext cx="184060"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a:t>
            </a:fld>
            <a:endParaRPr/>
          </a:p>
        </p:txBody>
      </p:sp>
      <p:pic>
        <p:nvPicPr>
          <p:cNvPr id="239" name="Pages.jpg" descr="Pages.jpg"/>
          <p:cNvPicPr>
            <a:picLocks noChangeAspect="1"/>
          </p:cNvPicPr>
          <p:nvPr/>
        </p:nvPicPr>
        <p:blipFill>
          <a:blip r:embed="rId3"/>
          <a:stretch>
            <a:fillRect/>
          </a:stretch>
        </p:blipFill>
        <p:spPr>
          <a:xfrm>
            <a:off x="0" y="0"/>
            <a:ext cx="9130063" cy="6858000"/>
          </a:xfrm>
          <a:prstGeom prst="rect">
            <a:avLst/>
          </a:prstGeom>
          <a:ln w="12700">
            <a:miter lim="400000"/>
          </a:ln>
        </p:spPr>
      </p:pic>
      <p:sp>
        <p:nvSpPr>
          <p:cNvPr id="240" name="Rectangle 3"/>
          <p:cNvSpPr/>
          <p:nvPr/>
        </p:nvSpPr>
        <p:spPr>
          <a:xfrm>
            <a:off x="-6164" y="270353"/>
            <a:ext cx="9150164" cy="6858000"/>
          </a:xfrm>
          <a:prstGeom prst="rect">
            <a:avLst/>
          </a:prstGeom>
          <a:solidFill>
            <a:srgbClr val="20A69E">
              <a:alpha val="88000"/>
            </a:srgbClr>
          </a:soli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defRPr>
            </a:pPr>
            <a:endParaRPr dirty="0"/>
          </a:p>
        </p:txBody>
      </p:sp>
      <p:sp>
        <p:nvSpPr>
          <p:cNvPr id="241" name="Sous-titre 2"/>
          <p:cNvSpPr txBox="1"/>
          <p:nvPr/>
        </p:nvSpPr>
        <p:spPr>
          <a:xfrm>
            <a:off x="6296897" y="6432043"/>
            <a:ext cx="1625805" cy="269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spcBef>
                <a:spcPts val="200"/>
              </a:spcBef>
              <a:defRPr sz="1200">
                <a:solidFill>
                  <a:srgbClr val="FFFFFF"/>
                </a:solidFill>
                <a:latin typeface="Martel Sans Black"/>
                <a:ea typeface="Martel Sans Black"/>
                <a:cs typeface="Martel Sans Black"/>
                <a:sym typeface="Martel Sans Black"/>
              </a:defRPr>
            </a:lvl1pPr>
          </a:lstStyle>
          <a:p>
            <a:r>
              <a:t>www.apel.fr</a:t>
            </a:r>
          </a:p>
        </p:txBody>
      </p:sp>
      <p:sp>
        <p:nvSpPr>
          <p:cNvPr id="242" name="Rectangle 14"/>
          <p:cNvSpPr/>
          <p:nvPr/>
        </p:nvSpPr>
        <p:spPr>
          <a:xfrm>
            <a:off x="404858" y="3186583"/>
            <a:ext cx="7276142" cy="1095151"/>
          </a:xfrm>
          <a:prstGeom prst="rect">
            <a:avLst/>
          </a:prstGeom>
          <a:solidFill>
            <a:srgbClr val="C40B74"/>
          </a:solidFill>
          <a:ln w="12700">
            <a:miter lim="400000"/>
          </a:ln>
        </p:spPr>
        <p:txBody>
          <a:bodyPr lIns="45718" tIns="45718" rIns="45718" bIns="45718" anchor="ctr"/>
          <a:lstStyle/>
          <a:p>
            <a:pPr algn="ctr">
              <a:defRPr>
                <a:solidFill>
                  <a:srgbClr val="FFFFFF"/>
                </a:solidFill>
              </a:defRPr>
            </a:pPr>
            <a:endParaRPr/>
          </a:p>
        </p:txBody>
      </p:sp>
      <p:sp>
        <p:nvSpPr>
          <p:cNvPr id="243" name="Rectangle 15"/>
          <p:cNvSpPr/>
          <p:nvPr/>
        </p:nvSpPr>
        <p:spPr>
          <a:xfrm>
            <a:off x="-2" y="1620874"/>
            <a:ext cx="7681001" cy="1565710"/>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244" name="Sous-titre 2"/>
          <p:cNvSpPr txBox="1">
            <a:spLocks noGrp="1"/>
          </p:cNvSpPr>
          <p:nvPr>
            <p:ph type="subTitle" sz="quarter" idx="1"/>
          </p:nvPr>
        </p:nvSpPr>
        <p:spPr>
          <a:xfrm>
            <a:off x="693404" y="3273397"/>
            <a:ext cx="6873521" cy="425956"/>
          </a:xfrm>
          <a:prstGeom prst="rect">
            <a:avLst/>
          </a:prstGeom>
        </p:spPr>
        <p:txBody>
          <a:bodyPr/>
          <a:lstStyle/>
          <a:p>
            <a:pPr algn="l" defTabSz="205738">
              <a:lnSpc>
                <a:spcPct val="90000"/>
              </a:lnSpc>
              <a:spcBef>
                <a:spcPts val="200"/>
              </a:spcBef>
              <a:defRPr sz="1000" i="1">
                <a:solidFill>
                  <a:srgbClr val="FFFFFF"/>
                </a:solidFill>
                <a:latin typeface="Martel Sans Black"/>
                <a:ea typeface="Martel Sans Black"/>
                <a:cs typeface="Martel Sans Black"/>
                <a:sym typeface="Martel Sans Black"/>
              </a:defRPr>
            </a:pPr>
            <a:r>
              <a:t>Service Information et Conseil aux Familles </a:t>
            </a:r>
          </a:p>
          <a:p>
            <a:pPr algn="l" defTabSz="205738">
              <a:lnSpc>
                <a:spcPct val="90000"/>
              </a:lnSpc>
              <a:spcBef>
                <a:spcPts val="200"/>
              </a:spcBef>
              <a:defRPr sz="1000">
                <a:solidFill>
                  <a:srgbClr val="FFFFFF"/>
                </a:solidFill>
                <a:latin typeface="Martel Sans Black"/>
                <a:ea typeface="Martel Sans Black"/>
                <a:cs typeface="Martel Sans Black"/>
                <a:sym typeface="Martel Sans Black"/>
              </a:defRPr>
            </a:pPr>
            <a:r>
              <a:t>Apel nationale </a:t>
            </a:r>
          </a:p>
        </p:txBody>
      </p:sp>
      <p:pic>
        <p:nvPicPr>
          <p:cNvPr id="245" name="Logo+Appellation_blc.png" descr="Logo+Appellation_blc.png"/>
          <p:cNvPicPr>
            <a:picLocks noChangeAspect="1"/>
          </p:cNvPicPr>
          <p:nvPr/>
        </p:nvPicPr>
        <p:blipFill>
          <a:blip r:embed="rId4"/>
          <a:stretch>
            <a:fillRect/>
          </a:stretch>
        </p:blipFill>
        <p:spPr>
          <a:xfrm>
            <a:off x="6372947" y="3319026"/>
            <a:ext cx="1232760" cy="770088"/>
          </a:xfrm>
          <a:prstGeom prst="rect">
            <a:avLst/>
          </a:prstGeom>
          <a:ln w="12700">
            <a:miter lim="400000"/>
          </a:ln>
        </p:spPr>
      </p:pic>
      <p:sp>
        <p:nvSpPr>
          <p:cNvPr id="246" name="Connecteur droit 18"/>
          <p:cNvSpPr/>
          <p:nvPr/>
        </p:nvSpPr>
        <p:spPr>
          <a:xfrm>
            <a:off x="6212502" y="3407103"/>
            <a:ext cx="2" cy="623629"/>
          </a:xfrm>
          <a:prstGeom prst="line">
            <a:avLst/>
          </a:prstGeom>
          <a:ln w="12700">
            <a:solidFill>
              <a:srgbClr val="FFFFFF"/>
            </a:solidFill>
          </a:ln>
        </p:spPr>
        <p:txBody>
          <a:bodyPr lIns="45718" tIns="45718" rIns="45718" bIns="45718"/>
          <a:lstStyle/>
          <a:p>
            <a:endParaRPr/>
          </a:p>
        </p:txBody>
      </p:sp>
      <p:sp>
        <p:nvSpPr>
          <p:cNvPr id="247" name="Titre 1"/>
          <p:cNvSpPr txBox="1">
            <a:spLocks noGrp="1"/>
          </p:cNvSpPr>
          <p:nvPr>
            <p:ph type="ctrTitle"/>
          </p:nvPr>
        </p:nvSpPr>
        <p:spPr>
          <a:xfrm>
            <a:off x="0" y="2006930"/>
            <a:ext cx="7680999" cy="946898"/>
          </a:xfrm>
          <a:prstGeom prst="rect">
            <a:avLst/>
          </a:prstGeom>
        </p:spPr>
        <p:txBody>
          <a:bodyPr>
            <a:normAutofit fontScale="90000"/>
          </a:bodyPr>
          <a:lstStyle>
            <a:lvl1pPr algn="l">
              <a:defRPr sz="4000">
                <a:solidFill>
                  <a:srgbClr val="20A69E"/>
                </a:solidFill>
                <a:latin typeface="Martel Sans Black"/>
                <a:ea typeface="Martel Sans Black"/>
                <a:cs typeface="Martel Sans Black"/>
                <a:sym typeface="Martel Sans Black"/>
              </a:defRPr>
            </a:lvl1pPr>
          </a:lstStyle>
          <a:p>
            <a:r>
              <a:rPr lang="en-US" noProof="1"/>
              <a:t>Une orientation pour tous après la 3ème</a:t>
            </a:r>
            <a:br>
              <a:rPr lang="en-US" noProof="1"/>
            </a:br>
            <a:r>
              <a:rPr lang="fr-FR" sz="1100" noProof="1"/>
              <a:t>Webinaire du 29 novembre</a:t>
            </a:r>
            <a:r>
              <a:rPr lang="fr-FR" sz="1100" dirty="0"/>
              <a:t> 2021</a:t>
            </a:r>
            <a:endParaRPr sz="11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Le nouveau tronc commun en classe de Seconde Le nouveau tronc commun de la seconde"/>
          <p:cNvSpPr txBox="1">
            <a:spLocks noGrp="1"/>
          </p:cNvSpPr>
          <p:nvPr>
            <p:ph type="title"/>
          </p:nvPr>
        </p:nvSpPr>
        <p:spPr>
          <a:xfrm>
            <a:off x="385221" y="424046"/>
            <a:ext cx="8174446" cy="790964"/>
          </a:xfrm>
          <a:prstGeom prst="rect">
            <a:avLst/>
          </a:prstGeom>
        </p:spPr>
        <p:txBody>
          <a:bodyPr/>
          <a:lstStyle/>
          <a:p>
            <a:pPr algn="l" defTabSz="182879">
              <a:defRPr sz="1900" b="1">
                <a:solidFill>
                  <a:srgbClr val="FFFFFF"/>
                </a:solidFill>
                <a:latin typeface="Martel Sans Black"/>
                <a:ea typeface="Martel Sans Black"/>
                <a:cs typeface="Martel Sans Black"/>
                <a:sym typeface="Martel Sans Black"/>
              </a:defRPr>
            </a:pPr>
            <a:r>
              <a:rPr dirty="0"/>
              <a:t>Le nouveau </a:t>
            </a:r>
            <a:r>
              <a:rPr dirty="0" err="1"/>
              <a:t>tronc</a:t>
            </a:r>
            <a:r>
              <a:rPr dirty="0"/>
              <a:t> </a:t>
            </a:r>
            <a:r>
              <a:rPr dirty="0" err="1"/>
              <a:t>commun</a:t>
            </a:r>
            <a:r>
              <a:rPr dirty="0"/>
              <a:t> en </a:t>
            </a:r>
            <a:r>
              <a:rPr dirty="0" err="1"/>
              <a:t>classe</a:t>
            </a:r>
            <a:r>
              <a:rPr dirty="0"/>
              <a:t> de </a:t>
            </a:r>
            <a:r>
              <a:rPr dirty="0" err="1"/>
              <a:t>seconde</a:t>
            </a:r>
            <a:br>
              <a:rPr dirty="0"/>
            </a:br>
            <a:endParaRPr dirty="0"/>
          </a:p>
        </p:txBody>
      </p:sp>
      <p:sp>
        <p:nvSpPr>
          <p:cNvPr id="372" name="Tous les élèves de Seconde générale et technologique suivent les mêmes enseignements communs :…"/>
          <p:cNvSpPr txBox="1">
            <a:spLocks noGrp="1"/>
          </p:cNvSpPr>
          <p:nvPr>
            <p:ph type="body" idx="1"/>
          </p:nvPr>
        </p:nvSpPr>
        <p:spPr>
          <a:xfrm>
            <a:off x="385221" y="1009650"/>
            <a:ext cx="8367507" cy="5663884"/>
          </a:xfrm>
          <a:prstGeom prst="rect">
            <a:avLst/>
          </a:prstGeom>
        </p:spPr>
        <p:txBody>
          <a:bodyPr>
            <a:normAutofit/>
          </a:bodyPr>
          <a:lstStyle/>
          <a:p>
            <a:pPr marL="0" indent="0">
              <a:buSzTx/>
              <a:buNone/>
              <a:defRPr sz="1900">
                <a:solidFill>
                  <a:srgbClr val="002060"/>
                </a:solidFill>
                <a:latin typeface="+mj-lt"/>
                <a:ea typeface="+mj-ea"/>
                <a:cs typeface="+mj-cs"/>
                <a:sym typeface="Helvetica"/>
              </a:defRPr>
            </a:pPr>
            <a:r>
              <a:rPr lang="fr-FR" sz="1900" dirty="0">
                <a:solidFill>
                  <a:srgbClr val="002060"/>
                </a:solidFill>
              </a:rPr>
              <a:t>Tous les élèves de Seconde générale et technologique suivent les mêmes enseignements communs : </a:t>
            </a:r>
          </a:p>
          <a:p>
            <a:pPr marL="0" indent="0">
              <a:buSzTx/>
              <a:buNone/>
              <a:defRPr sz="1900">
                <a:solidFill>
                  <a:srgbClr val="002060"/>
                </a:solidFill>
                <a:latin typeface="+mj-lt"/>
                <a:ea typeface="+mj-ea"/>
                <a:cs typeface="+mj-cs"/>
                <a:sym typeface="Helvetica"/>
              </a:defRPr>
            </a:pPr>
            <a:endParaRPr lang="fr-FR" sz="1900" dirty="0">
              <a:solidFill>
                <a:srgbClr val="002060"/>
              </a:solidFill>
            </a:endParaRPr>
          </a:p>
          <a:p>
            <a:pPr marL="457200" lvl="1" indent="0">
              <a:lnSpc>
                <a:spcPct val="120000"/>
              </a:lnSpc>
              <a:spcBef>
                <a:spcPts val="0"/>
              </a:spcBef>
              <a:buNone/>
              <a:defRPr sz="1900">
                <a:solidFill>
                  <a:srgbClr val="002060"/>
                </a:solidFill>
                <a:latin typeface="+mj-lt"/>
                <a:ea typeface="+mj-ea"/>
                <a:cs typeface="+mj-cs"/>
                <a:sym typeface="Helvetica"/>
              </a:defRPr>
            </a:pPr>
            <a:r>
              <a:rPr lang="fr-FR" sz="1900" dirty="0">
                <a:solidFill>
                  <a:srgbClr val="002060"/>
                </a:solidFill>
              </a:rPr>
              <a:t>Français : 4h </a:t>
            </a:r>
          </a:p>
          <a:p>
            <a:pPr marL="457200" lvl="1" indent="0">
              <a:lnSpc>
                <a:spcPct val="120000"/>
              </a:lnSpc>
              <a:spcBef>
                <a:spcPts val="0"/>
              </a:spcBef>
              <a:buNone/>
              <a:defRPr sz="1900">
                <a:solidFill>
                  <a:srgbClr val="002060"/>
                </a:solidFill>
                <a:latin typeface="+mj-lt"/>
                <a:ea typeface="+mj-ea"/>
                <a:cs typeface="+mj-cs"/>
                <a:sym typeface="Helvetica"/>
              </a:defRPr>
            </a:pPr>
            <a:r>
              <a:rPr lang="fr-FR" sz="1900" dirty="0">
                <a:solidFill>
                  <a:srgbClr val="002060"/>
                </a:solidFill>
              </a:rPr>
              <a:t>Histoire-géographie : 3h</a:t>
            </a:r>
          </a:p>
          <a:p>
            <a:pPr marL="457200" lvl="1" indent="0">
              <a:lnSpc>
                <a:spcPct val="120000"/>
              </a:lnSpc>
              <a:spcBef>
                <a:spcPts val="0"/>
              </a:spcBef>
              <a:buNone/>
              <a:defRPr sz="1900">
                <a:solidFill>
                  <a:srgbClr val="002060"/>
                </a:solidFill>
                <a:latin typeface="+mj-lt"/>
                <a:ea typeface="+mj-ea"/>
                <a:cs typeface="+mj-cs"/>
                <a:sym typeface="Helvetica"/>
              </a:defRPr>
            </a:pPr>
            <a:r>
              <a:rPr lang="fr-FR" sz="1900" dirty="0">
                <a:solidFill>
                  <a:srgbClr val="002060"/>
                </a:solidFill>
              </a:rPr>
              <a:t>LVA et LVB : 5h30 </a:t>
            </a:r>
          </a:p>
          <a:p>
            <a:pPr marL="457200" lvl="1" indent="0">
              <a:lnSpc>
                <a:spcPct val="120000"/>
              </a:lnSpc>
              <a:spcBef>
                <a:spcPts val="0"/>
              </a:spcBef>
              <a:buNone/>
              <a:defRPr sz="1900">
                <a:solidFill>
                  <a:srgbClr val="002060"/>
                </a:solidFill>
                <a:latin typeface="+mj-lt"/>
                <a:ea typeface="+mj-ea"/>
                <a:cs typeface="+mj-cs"/>
                <a:sym typeface="Helvetica"/>
              </a:defRPr>
            </a:pPr>
            <a:r>
              <a:rPr lang="fr-FR" sz="1900" dirty="0">
                <a:solidFill>
                  <a:srgbClr val="002060"/>
                </a:solidFill>
              </a:rPr>
              <a:t>Mathématiques : 4h</a:t>
            </a:r>
          </a:p>
          <a:p>
            <a:pPr marL="457200" lvl="1" indent="0">
              <a:lnSpc>
                <a:spcPct val="120000"/>
              </a:lnSpc>
              <a:spcBef>
                <a:spcPts val="0"/>
              </a:spcBef>
              <a:buNone/>
              <a:defRPr sz="1900">
                <a:solidFill>
                  <a:srgbClr val="002060"/>
                </a:solidFill>
                <a:latin typeface="+mj-lt"/>
                <a:ea typeface="+mj-ea"/>
                <a:cs typeface="+mj-cs"/>
                <a:sym typeface="Helvetica"/>
              </a:defRPr>
            </a:pPr>
            <a:r>
              <a:rPr lang="fr-FR" sz="1900" dirty="0">
                <a:solidFill>
                  <a:srgbClr val="002060"/>
                </a:solidFill>
              </a:rPr>
              <a:t>Physique-chimie : 3h</a:t>
            </a:r>
          </a:p>
          <a:p>
            <a:pPr marL="457200" lvl="1" indent="0">
              <a:lnSpc>
                <a:spcPct val="120000"/>
              </a:lnSpc>
              <a:spcBef>
                <a:spcPts val="0"/>
              </a:spcBef>
              <a:buNone/>
              <a:defRPr sz="1900">
                <a:solidFill>
                  <a:srgbClr val="002060"/>
                </a:solidFill>
                <a:latin typeface="+mj-lt"/>
                <a:ea typeface="+mj-ea"/>
                <a:cs typeface="+mj-cs"/>
                <a:sym typeface="Helvetica"/>
              </a:defRPr>
            </a:pPr>
            <a:r>
              <a:rPr lang="fr-FR" sz="1900" dirty="0">
                <a:solidFill>
                  <a:srgbClr val="002060"/>
                </a:solidFill>
              </a:rPr>
              <a:t>Sciences de la vie et de la Terre : 1h30 </a:t>
            </a:r>
          </a:p>
          <a:p>
            <a:pPr marL="457200" lvl="1" indent="0">
              <a:lnSpc>
                <a:spcPct val="120000"/>
              </a:lnSpc>
              <a:spcBef>
                <a:spcPts val="0"/>
              </a:spcBef>
              <a:buNone/>
              <a:defRPr sz="1900">
                <a:solidFill>
                  <a:srgbClr val="002060"/>
                </a:solidFill>
                <a:latin typeface="+mj-lt"/>
                <a:ea typeface="+mj-ea"/>
                <a:cs typeface="+mj-cs"/>
                <a:sym typeface="Helvetica"/>
              </a:defRPr>
            </a:pPr>
            <a:r>
              <a:rPr lang="fr-FR" sz="1900" dirty="0">
                <a:solidFill>
                  <a:srgbClr val="002060"/>
                </a:solidFill>
              </a:rPr>
              <a:t>Education physique et sportive : 2h</a:t>
            </a:r>
          </a:p>
          <a:p>
            <a:pPr marL="457200" lvl="1" indent="0">
              <a:lnSpc>
                <a:spcPct val="120000"/>
              </a:lnSpc>
              <a:spcBef>
                <a:spcPts val="0"/>
              </a:spcBef>
              <a:buNone/>
              <a:defRPr sz="1900">
                <a:solidFill>
                  <a:srgbClr val="002060"/>
                </a:solidFill>
                <a:latin typeface="+mj-lt"/>
                <a:ea typeface="+mj-ea"/>
                <a:cs typeface="+mj-cs"/>
                <a:sym typeface="Helvetica"/>
              </a:defRPr>
            </a:pPr>
            <a:r>
              <a:rPr lang="fr-FR" sz="1900" dirty="0">
                <a:solidFill>
                  <a:srgbClr val="002060"/>
                </a:solidFill>
              </a:rPr>
              <a:t>Enseignement moral et civique : 18h annuelles</a:t>
            </a:r>
          </a:p>
          <a:p>
            <a:pPr marL="457200" lvl="1" indent="0">
              <a:lnSpc>
                <a:spcPct val="120000"/>
              </a:lnSpc>
              <a:spcBef>
                <a:spcPts val="0"/>
              </a:spcBef>
              <a:buNone/>
              <a:defRPr sz="1900">
                <a:solidFill>
                  <a:srgbClr val="002060"/>
                </a:solidFill>
                <a:latin typeface="+mj-lt"/>
                <a:ea typeface="+mj-ea"/>
                <a:cs typeface="+mj-cs"/>
                <a:sym typeface="Helvetica"/>
              </a:defRPr>
            </a:pPr>
            <a:r>
              <a:rPr lang="fr-FR" sz="1900" dirty="0">
                <a:solidFill>
                  <a:srgbClr val="002060"/>
                </a:solidFill>
              </a:rPr>
              <a:t>									Soit environ 27 h par semaine	</a:t>
            </a:r>
          </a:p>
          <a:p>
            <a:pPr marL="0" lvl="1" indent="457198">
              <a:spcBef>
                <a:spcPts val="0"/>
              </a:spcBef>
              <a:buSzTx/>
              <a:buNone/>
              <a:defRPr sz="1900" b="1">
                <a:solidFill>
                  <a:srgbClr val="002060"/>
                </a:solidFill>
                <a:latin typeface="+mj-lt"/>
                <a:ea typeface="+mj-ea"/>
                <a:cs typeface="+mj-cs"/>
                <a:sym typeface="Helvetica"/>
              </a:defRPr>
            </a:pPr>
            <a:endParaRPr lang="fr-FR" sz="1900" dirty="0">
              <a:solidFill>
                <a:srgbClr val="002060"/>
              </a:solidFill>
            </a:endParaRPr>
          </a:p>
          <a:p>
            <a:pPr marL="0" lvl="1" indent="457198">
              <a:spcBef>
                <a:spcPts val="0"/>
              </a:spcBef>
              <a:buSzTx/>
              <a:buNone/>
              <a:defRPr sz="1900" b="1">
                <a:solidFill>
                  <a:srgbClr val="002060"/>
                </a:solidFill>
                <a:latin typeface="+mj-lt"/>
                <a:ea typeface="+mj-ea"/>
                <a:cs typeface="+mj-cs"/>
                <a:sym typeface="Helvetica"/>
              </a:defRPr>
            </a:pPr>
            <a:r>
              <a:rPr lang="fr-FR" sz="1900" dirty="0">
                <a:solidFill>
                  <a:srgbClr val="002060"/>
                </a:solidFill>
              </a:rPr>
              <a:t>+ 2 nouveaux enseignements obligatoires : </a:t>
            </a:r>
          </a:p>
          <a:p>
            <a:pPr marL="0" lvl="1" indent="457200">
              <a:lnSpc>
                <a:spcPct val="120000"/>
              </a:lnSpc>
              <a:spcBef>
                <a:spcPts val="0"/>
              </a:spcBef>
              <a:buSzTx/>
              <a:buNone/>
              <a:defRPr sz="1900">
                <a:solidFill>
                  <a:srgbClr val="002060"/>
                </a:solidFill>
                <a:latin typeface="+mj-lt"/>
                <a:ea typeface="+mj-ea"/>
                <a:cs typeface="+mj-cs"/>
                <a:sym typeface="Helvetica"/>
              </a:defRPr>
            </a:pPr>
            <a:r>
              <a:rPr lang="fr-FR" sz="1900" dirty="0">
                <a:solidFill>
                  <a:srgbClr val="002060"/>
                </a:solidFill>
              </a:rPr>
              <a:t>		Sciences économiques et sociales : 1h30</a:t>
            </a:r>
          </a:p>
          <a:p>
            <a:pPr marL="0" lvl="1" indent="457200">
              <a:lnSpc>
                <a:spcPct val="120000"/>
              </a:lnSpc>
              <a:spcBef>
                <a:spcPts val="0"/>
              </a:spcBef>
              <a:buSzTx/>
              <a:buNone/>
              <a:defRPr sz="1900">
                <a:solidFill>
                  <a:srgbClr val="002060"/>
                </a:solidFill>
                <a:latin typeface="+mj-lt"/>
                <a:ea typeface="+mj-ea"/>
                <a:cs typeface="+mj-cs"/>
                <a:sym typeface="Helvetica"/>
              </a:defRPr>
            </a:pPr>
            <a:r>
              <a:rPr lang="fr-FR" sz="1900" dirty="0">
                <a:solidFill>
                  <a:srgbClr val="002060"/>
                </a:solidFill>
              </a:rPr>
              <a:t>		Sciences numériques et technologie : 1h30</a:t>
            </a: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t>10</a:t>
            </a:fld>
            <a:endParaRPr lang="fr-F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Les nouveaux enseignements optionnels en 2nde"/>
          <p:cNvSpPr txBox="1">
            <a:spLocks noGrp="1"/>
          </p:cNvSpPr>
          <p:nvPr>
            <p:ph type="title"/>
          </p:nvPr>
        </p:nvSpPr>
        <p:spPr>
          <a:xfrm>
            <a:off x="365169" y="396367"/>
            <a:ext cx="8229601" cy="643406"/>
          </a:xfrm>
          <a:prstGeom prst="rect">
            <a:avLst/>
          </a:prstGeom>
        </p:spPr>
        <p:txBody>
          <a:bodyPr/>
          <a:lstStyle>
            <a:lvl1pPr algn="l">
              <a:defRPr sz="2400" b="1">
                <a:solidFill>
                  <a:srgbClr val="FFFFFF"/>
                </a:solidFill>
                <a:latin typeface="Martel Sans Black"/>
                <a:ea typeface="Martel Sans Black"/>
                <a:cs typeface="Martel Sans Black"/>
                <a:sym typeface="Martel Sans Black"/>
              </a:defRPr>
            </a:lvl1pPr>
          </a:lstStyle>
          <a:p>
            <a:r>
              <a:t>Nouveaux enseignements optionnels en 2nde</a:t>
            </a:r>
          </a:p>
        </p:txBody>
      </p:sp>
      <p:sp>
        <p:nvSpPr>
          <p:cNvPr id="375" name="Tous les élèves de Seconde générale et technologique peuvent choisir au plus deux enseignements optionnels non obligatoires*  :"/>
          <p:cNvSpPr txBox="1">
            <a:spLocks noGrp="1"/>
          </p:cNvSpPr>
          <p:nvPr>
            <p:ph type="body" idx="1"/>
          </p:nvPr>
        </p:nvSpPr>
        <p:spPr>
          <a:xfrm>
            <a:off x="342410" y="1039773"/>
            <a:ext cx="8229601" cy="5039842"/>
          </a:xfrm>
          <a:prstGeom prst="rect">
            <a:avLst/>
          </a:prstGeom>
        </p:spPr>
        <p:txBody>
          <a:bodyPr/>
          <a:lstStyle/>
          <a:p>
            <a:pPr marL="0" indent="0">
              <a:spcBef>
                <a:spcPts val="300"/>
              </a:spcBef>
              <a:buSzTx/>
              <a:buNone/>
              <a:defRPr sz="1900" b="1">
                <a:solidFill>
                  <a:srgbClr val="002060"/>
                </a:solidFill>
              </a:defRPr>
            </a:pPr>
            <a:r>
              <a:rPr lang="en-US" noProof="1">
                <a:latin typeface="Arial" panose="020B0604020202020204" pitchFamily="34" charset="0"/>
                <a:cs typeface="Arial" panose="020B0604020202020204" pitchFamily="34" charset="0"/>
              </a:rPr>
              <a:t>Choisir au plus deux enseignements optionnels non obligatoires </a:t>
            </a:r>
            <a:r>
              <a:rPr lang="en-US" b="0" noProof="1">
                <a:latin typeface="Arial" panose="020B0604020202020204" pitchFamily="34" charset="0"/>
                <a:cs typeface="Arial" panose="020B0604020202020204" pitchFamily="34" charset="0"/>
              </a:rPr>
              <a:t>: </a:t>
            </a:r>
          </a:p>
        </p:txBody>
      </p:sp>
      <p:sp>
        <p:nvSpPr>
          <p:cNvPr id="376" name="Le choix des enseignements optionnels ne prédestine pas à une orientation en voie générale ou technologique"/>
          <p:cNvSpPr txBox="1"/>
          <p:nvPr/>
        </p:nvSpPr>
        <p:spPr>
          <a:xfrm>
            <a:off x="365168" y="5843074"/>
            <a:ext cx="8411414" cy="675639"/>
          </a:xfrm>
          <a:prstGeom prst="rect">
            <a:avLst/>
          </a:prstGeom>
          <a:solidFill>
            <a:srgbClr val="EEECE1"/>
          </a:solidFill>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1900" b="1">
                <a:solidFill>
                  <a:srgbClr val="C13B77"/>
                </a:solidFill>
                <a:latin typeface="+mj-lt"/>
                <a:ea typeface="+mj-ea"/>
                <a:cs typeface="+mj-cs"/>
                <a:sym typeface="Helvetica"/>
              </a:defRPr>
            </a:pPr>
            <a:r>
              <a:rPr lang="en-US" noProof="1">
                <a:latin typeface="Arial" panose="020B0604020202020204" pitchFamily="34" charset="0"/>
                <a:cs typeface="Arial" panose="020B0604020202020204" pitchFamily="34" charset="0"/>
              </a:rPr>
              <a:t>Le choix des enseignements optionnels ne prédestine pas </a:t>
            </a:r>
            <a:endParaRPr lang="en-US" noProof="1">
              <a:latin typeface="Arial" panose="020B0604020202020204" pitchFamily="34" charset="0"/>
              <a:ea typeface="Arial"/>
              <a:cs typeface="Arial" panose="020B0604020202020204" pitchFamily="34" charset="0"/>
              <a:sym typeface="Arial"/>
            </a:endParaRPr>
          </a:p>
          <a:p>
            <a:pPr algn="ctr">
              <a:defRPr sz="1900" b="1">
                <a:solidFill>
                  <a:srgbClr val="C13B77"/>
                </a:solidFill>
                <a:latin typeface="+mj-lt"/>
                <a:ea typeface="+mj-ea"/>
                <a:cs typeface="+mj-cs"/>
                <a:sym typeface="Helvetica"/>
              </a:defRPr>
            </a:pPr>
            <a:r>
              <a:rPr lang="en-US" noProof="1">
                <a:latin typeface="Arial" panose="020B0604020202020204" pitchFamily="34" charset="0"/>
                <a:cs typeface="Arial" panose="020B0604020202020204" pitchFamily="34" charset="0"/>
              </a:rPr>
              <a:t>à une orientation en voie G ou T  </a:t>
            </a:r>
          </a:p>
        </p:txBody>
      </p:sp>
      <p:sp>
        <p:nvSpPr>
          <p:cNvPr id="377" name="1 enseignement optionnel général au choix parmi :…"/>
          <p:cNvSpPr txBox="1"/>
          <p:nvPr/>
        </p:nvSpPr>
        <p:spPr>
          <a:xfrm>
            <a:off x="720436" y="1364451"/>
            <a:ext cx="8200766" cy="456278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spcBef>
                <a:spcPts val="300"/>
              </a:spcBef>
              <a:defRPr sz="1900" b="1">
                <a:solidFill>
                  <a:srgbClr val="002060"/>
                </a:solidFill>
                <a:latin typeface="+mj-lt"/>
                <a:ea typeface="+mj-ea"/>
                <a:cs typeface="+mj-cs"/>
                <a:sym typeface="Helvetica"/>
              </a:defRPr>
            </a:pPr>
            <a:r>
              <a:rPr lang="fr-FR" sz="1600" dirty="0">
                <a:cs typeface="Arial" panose="020B0604020202020204" pitchFamily="34" charset="0"/>
              </a:rPr>
              <a:t>1 enseignement optionnel général :</a:t>
            </a:r>
            <a:endParaRPr lang="fr-FR" sz="1600" dirty="0">
              <a:ea typeface="Arial"/>
              <a:cs typeface="Arial" panose="020B0604020202020204" pitchFamily="34" charset="0"/>
              <a:sym typeface="Arial"/>
            </a:endParaRPr>
          </a:p>
          <a:p>
            <a:pPr lvl="1" indent="457200">
              <a:defRPr sz="1900">
                <a:solidFill>
                  <a:srgbClr val="002060"/>
                </a:solidFill>
                <a:latin typeface="+mj-lt"/>
                <a:ea typeface="+mj-ea"/>
                <a:cs typeface="+mj-cs"/>
                <a:sym typeface="Helvetica"/>
              </a:defRPr>
            </a:pPr>
            <a:r>
              <a:rPr lang="fr-FR" sz="1600" dirty="0">
                <a:cs typeface="Arial" panose="020B0604020202020204" pitchFamily="34" charset="0"/>
              </a:rPr>
              <a:t>Langues et cultures de l’Antiquité </a:t>
            </a:r>
            <a:r>
              <a:rPr lang="fr-FR" sz="1600" i="1" dirty="0">
                <a:cs typeface="Arial" panose="020B0604020202020204" pitchFamily="34" charset="0"/>
              </a:rPr>
              <a:t>(latin ou grec- L’enseignement optionnel de 	LCA est cumulable)</a:t>
            </a:r>
            <a:r>
              <a:rPr lang="fr-FR" sz="1600" dirty="0">
                <a:cs typeface="Arial" panose="020B0604020202020204" pitchFamily="34" charset="0"/>
              </a:rPr>
              <a:t> : 3h</a:t>
            </a:r>
            <a:endParaRPr lang="fr-FR" sz="1600" i="1" dirty="0">
              <a:cs typeface="Arial" panose="020B0604020202020204" pitchFamily="34" charset="0"/>
            </a:endParaRPr>
          </a:p>
          <a:p>
            <a:pPr lvl="1" indent="457200">
              <a:defRPr sz="1900">
                <a:solidFill>
                  <a:srgbClr val="002060"/>
                </a:solidFill>
                <a:latin typeface="+mj-lt"/>
                <a:ea typeface="+mj-ea"/>
                <a:cs typeface="+mj-cs"/>
                <a:sym typeface="Helvetica"/>
              </a:defRPr>
            </a:pPr>
            <a:r>
              <a:rPr lang="fr-FR" sz="1600" dirty="0">
                <a:cs typeface="Arial" panose="020B0604020202020204" pitchFamily="34" charset="0"/>
              </a:rPr>
              <a:t>Langue vivante C : 3h </a:t>
            </a:r>
            <a:endParaRPr lang="fr-FR" sz="1600" dirty="0">
              <a:ea typeface="Arial"/>
              <a:cs typeface="Arial" panose="020B0604020202020204" pitchFamily="34" charset="0"/>
              <a:sym typeface="Arial"/>
            </a:endParaRPr>
          </a:p>
          <a:p>
            <a:pPr lvl="1" indent="457200">
              <a:defRPr sz="1900">
                <a:solidFill>
                  <a:srgbClr val="002060"/>
                </a:solidFill>
                <a:latin typeface="+mj-lt"/>
                <a:ea typeface="+mj-ea"/>
                <a:cs typeface="+mj-cs"/>
                <a:sym typeface="Helvetica"/>
              </a:defRPr>
            </a:pPr>
            <a:r>
              <a:rPr lang="fr-FR" sz="1600" dirty="0">
                <a:cs typeface="Arial" panose="020B0604020202020204" pitchFamily="34" charset="0"/>
              </a:rPr>
              <a:t>Arts : 3h</a:t>
            </a:r>
            <a:endParaRPr lang="fr-FR" sz="1600" dirty="0">
              <a:ea typeface="Arial"/>
              <a:cs typeface="Arial" panose="020B0604020202020204" pitchFamily="34" charset="0"/>
              <a:sym typeface="Arial"/>
            </a:endParaRPr>
          </a:p>
          <a:p>
            <a:pPr lvl="1" indent="457200">
              <a:defRPr sz="1900">
                <a:solidFill>
                  <a:srgbClr val="002060"/>
                </a:solidFill>
                <a:latin typeface="+mj-lt"/>
                <a:ea typeface="+mj-ea"/>
                <a:cs typeface="+mj-cs"/>
                <a:sym typeface="Helvetica"/>
              </a:defRPr>
            </a:pPr>
            <a:r>
              <a:rPr lang="fr-FR" sz="1600" dirty="0">
                <a:cs typeface="Arial" panose="020B0604020202020204" pitchFamily="34" charset="0"/>
              </a:rPr>
              <a:t>EPS : 3h</a:t>
            </a:r>
            <a:endParaRPr lang="fr-FR" sz="1600" dirty="0">
              <a:ea typeface="Arial"/>
              <a:cs typeface="Arial" panose="020B0604020202020204" pitchFamily="34" charset="0"/>
              <a:sym typeface="Arial"/>
            </a:endParaRPr>
          </a:p>
          <a:p>
            <a:pPr lvl="1" indent="457200">
              <a:defRPr sz="1900">
                <a:solidFill>
                  <a:srgbClr val="002060"/>
                </a:solidFill>
                <a:latin typeface="+mj-lt"/>
                <a:ea typeface="+mj-ea"/>
                <a:cs typeface="+mj-cs"/>
                <a:sym typeface="Helvetica"/>
              </a:defRPr>
            </a:pPr>
            <a:r>
              <a:rPr lang="fr-FR" sz="1600" dirty="0">
                <a:cs typeface="Arial" panose="020B0604020202020204" pitchFamily="34" charset="0"/>
              </a:rPr>
              <a:t>Arts du cirque : 6h</a:t>
            </a:r>
          </a:p>
          <a:p>
            <a:pPr lvl="1" indent="457200">
              <a:defRPr sz="1900">
                <a:solidFill>
                  <a:srgbClr val="002060"/>
                </a:solidFill>
                <a:latin typeface="+mj-lt"/>
                <a:ea typeface="+mj-ea"/>
                <a:cs typeface="+mj-cs"/>
                <a:sym typeface="Helvetica"/>
              </a:defRPr>
            </a:pPr>
            <a:r>
              <a:rPr lang="fr-FR" sz="1600" dirty="0">
                <a:cs typeface="Arial" panose="020B0604020202020204" pitchFamily="34" charset="0"/>
              </a:rPr>
              <a:t>LSF : 3 h</a:t>
            </a:r>
          </a:p>
          <a:p>
            <a:pPr lvl="1" indent="457200">
              <a:defRPr sz="1900">
                <a:solidFill>
                  <a:srgbClr val="002060"/>
                </a:solidFill>
                <a:latin typeface="+mj-lt"/>
                <a:ea typeface="+mj-ea"/>
                <a:cs typeface="+mj-cs"/>
                <a:sym typeface="Helvetica"/>
              </a:defRPr>
            </a:pPr>
            <a:endParaRPr lang="fr-FR" sz="1600" dirty="0">
              <a:ea typeface="Arial"/>
              <a:cs typeface="Arial" panose="020B0604020202020204" pitchFamily="34" charset="0"/>
              <a:sym typeface="Arial"/>
            </a:endParaRPr>
          </a:p>
          <a:p>
            <a:pPr>
              <a:spcBef>
                <a:spcPts val="300"/>
              </a:spcBef>
              <a:defRPr sz="1900" b="1">
                <a:solidFill>
                  <a:srgbClr val="002060"/>
                </a:solidFill>
                <a:latin typeface="+mj-lt"/>
                <a:ea typeface="+mj-ea"/>
                <a:cs typeface="+mj-cs"/>
                <a:sym typeface="Helvetica"/>
              </a:defRPr>
            </a:pPr>
            <a:r>
              <a:rPr lang="fr-FR" sz="1600" dirty="0">
                <a:cs typeface="Arial" panose="020B0604020202020204" pitchFamily="34" charset="0"/>
              </a:rPr>
              <a:t>1 enseignement optionnel technologique :</a:t>
            </a:r>
            <a:endParaRPr lang="fr-FR" sz="1600" dirty="0">
              <a:ea typeface="Arial"/>
              <a:cs typeface="Arial" panose="020B0604020202020204" pitchFamily="34" charset="0"/>
              <a:sym typeface="Arial"/>
            </a:endParaRPr>
          </a:p>
          <a:p>
            <a:pPr lvl="1" indent="457200">
              <a:defRPr sz="1900">
                <a:solidFill>
                  <a:srgbClr val="002060"/>
                </a:solidFill>
                <a:latin typeface="+mj-lt"/>
                <a:ea typeface="+mj-ea"/>
                <a:cs typeface="+mj-cs"/>
                <a:sym typeface="Helvetica"/>
              </a:defRPr>
            </a:pPr>
            <a:r>
              <a:rPr lang="fr-FR" sz="1600" dirty="0">
                <a:cs typeface="Arial" panose="020B0604020202020204" pitchFamily="34" charset="0"/>
              </a:rPr>
              <a:t>Management et gestion : 1h30</a:t>
            </a:r>
            <a:endParaRPr lang="fr-FR" sz="1600" dirty="0">
              <a:ea typeface="Arial"/>
              <a:cs typeface="Arial" panose="020B0604020202020204" pitchFamily="34" charset="0"/>
              <a:sym typeface="Arial"/>
            </a:endParaRPr>
          </a:p>
          <a:p>
            <a:pPr lvl="1" indent="457200">
              <a:defRPr sz="1900">
                <a:solidFill>
                  <a:srgbClr val="002060"/>
                </a:solidFill>
                <a:latin typeface="+mj-lt"/>
                <a:ea typeface="+mj-ea"/>
                <a:cs typeface="+mj-cs"/>
                <a:sym typeface="Helvetica"/>
              </a:defRPr>
            </a:pPr>
            <a:r>
              <a:rPr lang="fr-FR" sz="1600" dirty="0">
                <a:cs typeface="Arial" panose="020B0604020202020204" pitchFamily="34" charset="0"/>
              </a:rPr>
              <a:t>Santé social : 1h30 </a:t>
            </a:r>
            <a:endParaRPr lang="fr-FR" sz="1600" dirty="0">
              <a:ea typeface="Arial"/>
              <a:cs typeface="Arial" panose="020B0604020202020204" pitchFamily="34" charset="0"/>
              <a:sym typeface="Arial"/>
            </a:endParaRPr>
          </a:p>
          <a:p>
            <a:pPr lvl="1" indent="457200">
              <a:defRPr sz="1900">
                <a:solidFill>
                  <a:srgbClr val="002060"/>
                </a:solidFill>
                <a:latin typeface="+mj-lt"/>
                <a:ea typeface="+mj-ea"/>
                <a:cs typeface="+mj-cs"/>
                <a:sym typeface="Helvetica"/>
              </a:defRPr>
            </a:pPr>
            <a:r>
              <a:rPr lang="fr-FR" sz="1600" dirty="0">
                <a:cs typeface="Arial" panose="020B0604020202020204" pitchFamily="34" charset="0"/>
              </a:rPr>
              <a:t>Biotechnologies : 1h30</a:t>
            </a:r>
            <a:endParaRPr lang="fr-FR" sz="1600" dirty="0">
              <a:ea typeface="Arial"/>
              <a:cs typeface="Arial" panose="020B0604020202020204" pitchFamily="34" charset="0"/>
              <a:sym typeface="Arial"/>
            </a:endParaRPr>
          </a:p>
          <a:p>
            <a:pPr lvl="1" indent="457200">
              <a:defRPr sz="1900">
                <a:solidFill>
                  <a:srgbClr val="002060"/>
                </a:solidFill>
                <a:latin typeface="+mj-lt"/>
                <a:ea typeface="+mj-ea"/>
                <a:cs typeface="+mj-cs"/>
                <a:sym typeface="Helvetica"/>
              </a:defRPr>
            </a:pPr>
            <a:r>
              <a:rPr lang="fr-FR" sz="1600" dirty="0">
                <a:cs typeface="Arial" panose="020B0604020202020204" pitchFamily="34" charset="0"/>
              </a:rPr>
              <a:t>Sciences de laboratoire : 1h30</a:t>
            </a:r>
            <a:endParaRPr lang="fr-FR" sz="1600" dirty="0">
              <a:ea typeface="Arial"/>
              <a:cs typeface="Arial" panose="020B0604020202020204" pitchFamily="34" charset="0"/>
              <a:sym typeface="Arial"/>
            </a:endParaRPr>
          </a:p>
          <a:p>
            <a:pPr lvl="1" indent="457200">
              <a:defRPr sz="1900">
                <a:solidFill>
                  <a:srgbClr val="002060"/>
                </a:solidFill>
                <a:latin typeface="+mj-lt"/>
                <a:ea typeface="+mj-ea"/>
                <a:cs typeface="+mj-cs"/>
                <a:sym typeface="Helvetica"/>
              </a:defRPr>
            </a:pPr>
            <a:r>
              <a:rPr lang="fr-FR" sz="1600" dirty="0">
                <a:cs typeface="Arial" panose="020B0604020202020204" pitchFamily="34" charset="0"/>
              </a:rPr>
              <a:t>Sciences de l’ingénieur : 1h30 </a:t>
            </a:r>
            <a:endParaRPr lang="fr-FR" sz="1600" dirty="0">
              <a:ea typeface="Arial"/>
              <a:cs typeface="Arial" panose="020B0604020202020204" pitchFamily="34" charset="0"/>
              <a:sym typeface="Arial"/>
            </a:endParaRPr>
          </a:p>
          <a:p>
            <a:pPr lvl="1" indent="457200">
              <a:defRPr sz="1900">
                <a:solidFill>
                  <a:srgbClr val="002060"/>
                </a:solidFill>
                <a:latin typeface="+mj-lt"/>
                <a:ea typeface="+mj-ea"/>
                <a:cs typeface="+mj-cs"/>
                <a:sym typeface="Helvetica"/>
              </a:defRPr>
            </a:pPr>
            <a:r>
              <a:rPr lang="fr-FR" sz="1600" dirty="0">
                <a:cs typeface="Arial" panose="020B0604020202020204" pitchFamily="34" charset="0"/>
              </a:rPr>
              <a:t>Création et innovation technologiques : 1h30</a:t>
            </a:r>
            <a:endParaRPr lang="fr-FR" sz="1600" dirty="0">
              <a:ea typeface="Arial"/>
              <a:cs typeface="Arial" panose="020B0604020202020204" pitchFamily="34" charset="0"/>
              <a:sym typeface="Arial"/>
            </a:endParaRPr>
          </a:p>
          <a:p>
            <a:pPr lvl="1" indent="457200">
              <a:defRPr sz="1900">
                <a:solidFill>
                  <a:srgbClr val="002060"/>
                </a:solidFill>
                <a:latin typeface="+mj-lt"/>
                <a:ea typeface="+mj-ea"/>
                <a:cs typeface="+mj-cs"/>
                <a:sym typeface="Helvetica"/>
              </a:defRPr>
            </a:pPr>
            <a:r>
              <a:rPr lang="fr-FR" sz="1600" dirty="0">
                <a:cs typeface="Arial" panose="020B0604020202020204" pitchFamily="34" charset="0"/>
              </a:rPr>
              <a:t>Création et culture – design Atelier artistique : 6h</a:t>
            </a:r>
            <a:endParaRPr lang="fr-FR" sz="1600" dirty="0">
              <a:ea typeface="Arial"/>
              <a:cs typeface="Arial" panose="020B0604020202020204" pitchFamily="34" charset="0"/>
              <a:sym typeface="Arial"/>
            </a:endParaRPr>
          </a:p>
          <a:p>
            <a:pPr lvl="1" indent="457200">
              <a:defRPr sz="1900">
                <a:solidFill>
                  <a:srgbClr val="002060"/>
                </a:solidFill>
                <a:latin typeface="+mj-lt"/>
                <a:ea typeface="+mj-ea"/>
                <a:cs typeface="+mj-cs"/>
                <a:sym typeface="Helvetica"/>
              </a:defRPr>
            </a:pPr>
            <a:r>
              <a:rPr lang="fr-FR" sz="1600" dirty="0">
                <a:latin typeface="Arial" panose="020B0604020202020204" pitchFamily="34" charset="0"/>
                <a:cs typeface="Arial" panose="020B0604020202020204" pitchFamily="34" charset="0"/>
              </a:rPr>
              <a:t>Culture et pratique de la danse / ou de la musique / ou du théâtre 6h</a:t>
            </a: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t>11</a:t>
            </a:fld>
            <a:endParaRPr lang="fr-F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En route vers la 1ère : rappel du calendrier"/>
          <p:cNvSpPr txBox="1">
            <a:spLocks noGrp="1"/>
          </p:cNvSpPr>
          <p:nvPr>
            <p:ph type="title"/>
          </p:nvPr>
        </p:nvSpPr>
        <p:spPr>
          <a:xfrm>
            <a:off x="384600" y="407728"/>
            <a:ext cx="8229601" cy="735602"/>
          </a:xfrm>
          <a:prstGeom prst="rect">
            <a:avLst/>
          </a:prstGeom>
        </p:spPr>
        <p:txBody>
          <a:bodyPr/>
          <a:lstStyle>
            <a:lvl1pPr algn="l">
              <a:defRPr sz="2400" b="1">
                <a:solidFill>
                  <a:srgbClr val="FFFFFF"/>
                </a:solidFill>
                <a:latin typeface="Martel Sans Black"/>
                <a:ea typeface="Martel Sans Black"/>
                <a:cs typeface="Martel Sans Black"/>
                <a:sym typeface="Martel Sans Black"/>
              </a:defRPr>
            </a:lvl1pPr>
          </a:lstStyle>
          <a:p>
            <a:r>
              <a:t>En route vers la 1ère : rappel du calendrier </a:t>
            </a:r>
          </a:p>
        </p:txBody>
      </p:sp>
      <p:sp>
        <p:nvSpPr>
          <p:cNvPr id="380" name="Avant les vacances de Noël, chaque lycée informe les élèves et les familles des enseignements de spécialité qui seront disponibles au sein de l’établissement.…"/>
          <p:cNvSpPr txBox="1">
            <a:spLocks noGrp="1"/>
          </p:cNvSpPr>
          <p:nvPr>
            <p:ph type="body" idx="1"/>
          </p:nvPr>
        </p:nvSpPr>
        <p:spPr>
          <a:xfrm>
            <a:off x="457200" y="1143328"/>
            <a:ext cx="8229600" cy="5206853"/>
          </a:xfrm>
          <a:prstGeom prst="rect">
            <a:avLst/>
          </a:prstGeom>
        </p:spPr>
        <p:txBody>
          <a:bodyPr/>
          <a:lstStyle/>
          <a:p>
            <a:pPr marL="0" indent="0">
              <a:spcBef>
                <a:spcPts val="300"/>
              </a:spcBef>
              <a:buSzTx/>
              <a:buNone/>
              <a:defRPr sz="1900" b="1">
                <a:latin typeface="+mj-lt"/>
                <a:ea typeface="+mj-ea"/>
                <a:cs typeface="+mj-cs"/>
                <a:sym typeface="Helvetica"/>
              </a:defRPr>
            </a:pPr>
            <a:endParaRPr dirty="0"/>
          </a:p>
          <a:p>
            <a:pPr marL="0" indent="0">
              <a:spcBef>
                <a:spcPts val="300"/>
              </a:spcBef>
              <a:buSzTx/>
              <a:buNone/>
              <a:defRPr sz="1900" b="1">
                <a:latin typeface="+mj-lt"/>
                <a:ea typeface="+mj-ea"/>
                <a:cs typeface="+mj-cs"/>
                <a:sym typeface="Helvetica"/>
              </a:defRPr>
            </a:pPr>
            <a:endParaRPr sz="1600" dirty="0">
              <a:cs typeface="Arial" panose="020B0604020202020204" pitchFamily="34" charset="0"/>
            </a:endParaRPr>
          </a:p>
          <a:p>
            <a:pPr marL="0" indent="0">
              <a:spcBef>
                <a:spcPts val="300"/>
              </a:spcBef>
              <a:buSzTx/>
              <a:buNone/>
              <a:defRPr sz="1900" b="1">
                <a:solidFill>
                  <a:srgbClr val="002060"/>
                </a:solidFill>
                <a:latin typeface="+mj-lt"/>
                <a:ea typeface="+mj-ea"/>
                <a:cs typeface="+mj-cs"/>
                <a:sym typeface="Helvetica"/>
              </a:defRPr>
            </a:pPr>
            <a:r>
              <a:rPr lang="fr-FR" sz="1900" dirty="0">
                <a:cs typeface="Arial" panose="020B0604020202020204" pitchFamily="34" charset="0"/>
              </a:rPr>
              <a:t>Avant les vacances de Noël :  </a:t>
            </a:r>
            <a:r>
              <a:rPr lang="fr-FR" sz="1900" b="0" dirty="0">
                <a:cs typeface="Arial" panose="020B0604020202020204" pitchFamily="34" charset="0"/>
              </a:rPr>
              <a:t>chaque lycée informe les élèves et les familles des enseignements de spécialité qui seront disponibles au sein de l’établissement.</a:t>
            </a:r>
            <a:endParaRPr lang="fr-FR" sz="1900" dirty="0">
              <a:cs typeface="Arial" panose="020B0604020202020204" pitchFamily="34" charset="0"/>
              <a:sym typeface="Calibri"/>
            </a:endParaRPr>
          </a:p>
          <a:p>
            <a:pPr marL="177800" indent="-177800">
              <a:spcBef>
                <a:spcPts val="300"/>
              </a:spcBef>
              <a:buClr>
                <a:srgbClr val="C13B77"/>
              </a:buClr>
              <a:buChar char="๏"/>
              <a:defRPr sz="1900">
                <a:solidFill>
                  <a:srgbClr val="002060"/>
                </a:solidFill>
                <a:latin typeface="+mj-lt"/>
                <a:ea typeface="+mj-ea"/>
                <a:cs typeface="+mj-cs"/>
                <a:sym typeface="Helvetica"/>
              </a:defRPr>
            </a:pPr>
            <a:endParaRPr lang="fr-FR" sz="1900" dirty="0">
              <a:cs typeface="Arial" panose="020B0604020202020204" pitchFamily="34" charset="0"/>
              <a:sym typeface="Calibri"/>
            </a:endParaRPr>
          </a:p>
          <a:p>
            <a:pPr marL="0" indent="0">
              <a:spcBef>
                <a:spcPts val="300"/>
              </a:spcBef>
              <a:buSzTx/>
              <a:buNone/>
              <a:defRPr sz="1900" b="1">
                <a:solidFill>
                  <a:srgbClr val="002060"/>
                </a:solidFill>
                <a:latin typeface="+mj-lt"/>
                <a:ea typeface="+mj-ea"/>
                <a:cs typeface="+mj-cs"/>
                <a:sym typeface="Helvetica"/>
              </a:defRPr>
            </a:pPr>
            <a:endParaRPr lang="fr-FR" sz="1900" dirty="0">
              <a:cs typeface="Arial" panose="020B0604020202020204" pitchFamily="34" charset="0"/>
              <a:sym typeface="Calibri"/>
            </a:endParaRPr>
          </a:p>
          <a:p>
            <a:pPr marL="0" indent="0">
              <a:spcBef>
                <a:spcPts val="300"/>
              </a:spcBef>
              <a:buSzTx/>
              <a:buNone/>
              <a:defRPr sz="1900" b="1">
                <a:solidFill>
                  <a:srgbClr val="002060"/>
                </a:solidFill>
                <a:latin typeface="+mj-lt"/>
                <a:ea typeface="+mj-ea"/>
                <a:cs typeface="+mj-cs"/>
                <a:sym typeface="Helvetica"/>
              </a:defRPr>
            </a:pPr>
            <a:endParaRPr lang="fr-FR" sz="1900" dirty="0">
              <a:cs typeface="Arial" panose="020B0604020202020204" pitchFamily="34" charset="0"/>
              <a:sym typeface="Calibri"/>
            </a:endParaRPr>
          </a:p>
          <a:p>
            <a:pPr marL="0" indent="0">
              <a:spcBef>
                <a:spcPts val="300"/>
              </a:spcBef>
              <a:buSzTx/>
              <a:buNone/>
              <a:defRPr sz="1900" b="1">
                <a:solidFill>
                  <a:srgbClr val="002060"/>
                </a:solidFill>
                <a:latin typeface="+mj-lt"/>
                <a:ea typeface="+mj-ea"/>
                <a:cs typeface="+mj-cs"/>
                <a:sym typeface="Helvetica"/>
              </a:defRPr>
            </a:pPr>
            <a:r>
              <a:rPr lang="fr-FR" sz="1900" dirty="0">
                <a:cs typeface="Arial" panose="020B0604020202020204" pitchFamily="34" charset="0"/>
              </a:rPr>
              <a:t>À la fin du troisième trimestre : </a:t>
            </a:r>
            <a:r>
              <a:rPr lang="fr-FR" sz="1900" b="0" dirty="0">
                <a:cs typeface="Arial" panose="020B0604020202020204" pitchFamily="34" charset="0"/>
              </a:rPr>
              <a:t> chaque famille formule des souhaits d’orientation grâce à la « Fiche Dialogue »</a:t>
            </a: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t>12</a:t>
            </a:fld>
            <a:endParaRPr lang="fr-F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itre 1"/>
          <p:cNvSpPr txBox="1">
            <a:spLocks noGrp="1"/>
          </p:cNvSpPr>
          <p:nvPr>
            <p:ph type="title"/>
          </p:nvPr>
        </p:nvSpPr>
        <p:spPr>
          <a:xfrm>
            <a:off x="457200" y="434518"/>
            <a:ext cx="8229600" cy="1143001"/>
          </a:xfrm>
          <a:prstGeom prst="rect">
            <a:avLst/>
          </a:prstGeom>
        </p:spPr>
        <p:txBody>
          <a:bodyPr/>
          <a:lstStyle>
            <a:lvl1pPr algn="l">
              <a:defRPr sz="2400" b="1">
                <a:solidFill>
                  <a:srgbClr val="FFFFFF"/>
                </a:solidFill>
                <a:latin typeface="Martel Sans Black"/>
                <a:ea typeface="Martel Sans Black"/>
                <a:cs typeface="Martel Sans Black"/>
                <a:sym typeface="Martel Sans Black"/>
              </a:defRPr>
            </a:lvl1pPr>
          </a:lstStyle>
          <a:p>
            <a:r>
              <a:t>Calendrier - suite</a:t>
            </a:r>
          </a:p>
        </p:txBody>
      </p:sp>
      <p:sp>
        <p:nvSpPr>
          <p:cNvPr id="383" name="Espace réservé du texte 2"/>
          <p:cNvSpPr txBox="1">
            <a:spLocks noGrp="1"/>
          </p:cNvSpPr>
          <p:nvPr>
            <p:ph type="body" idx="1"/>
          </p:nvPr>
        </p:nvSpPr>
        <p:spPr>
          <a:xfrm>
            <a:off x="457199" y="1159193"/>
            <a:ext cx="8423031" cy="5245100"/>
          </a:xfrm>
          <a:prstGeom prst="rect">
            <a:avLst/>
          </a:prstGeom>
        </p:spPr>
        <p:txBody>
          <a:bodyPr>
            <a:normAutofit/>
          </a:bodyPr>
          <a:lstStyle/>
          <a:p>
            <a:pPr marL="0" indent="0">
              <a:lnSpc>
                <a:spcPct val="90000"/>
              </a:lnSpc>
              <a:spcBef>
                <a:spcPts val="300"/>
              </a:spcBef>
              <a:buSzTx/>
              <a:buNone/>
              <a:defRPr sz="1900" b="1">
                <a:solidFill>
                  <a:srgbClr val="C13B77"/>
                </a:solidFill>
                <a:latin typeface="+mj-lt"/>
                <a:ea typeface="+mj-ea"/>
                <a:cs typeface="+mj-cs"/>
                <a:sym typeface="Helvetica"/>
              </a:defRPr>
            </a:pPr>
            <a:r>
              <a:rPr lang="fr-FR" sz="1800" dirty="0">
                <a:cs typeface="Arial" panose="020B0604020202020204" pitchFamily="34" charset="0"/>
              </a:rPr>
              <a:t>Pour poursuivre en voie générale : </a:t>
            </a:r>
          </a:p>
          <a:p>
            <a:pPr marL="0" indent="0">
              <a:lnSpc>
                <a:spcPct val="90000"/>
              </a:lnSpc>
              <a:spcBef>
                <a:spcPts val="300"/>
              </a:spcBef>
              <a:buSzTx/>
              <a:buNone/>
              <a:defRPr sz="1700" b="1">
                <a:solidFill>
                  <a:srgbClr val="002060"/>
                </a:solidFill>
                <a:latin typeface="+mj-lt"/>
                <a:ea typeface="+mj-ea"/>
                <a:cs typeface="+mj-cs"/>
                <a:sym typeface="Helvetica"/>
              </a:defRPr>
            </a:pPr>
            <a:r>
              <a:rPr lang="fr-FR" sz="1800" dirty="0">
                <a:cs typeface="Arial" panose="020B0604020202020204" pitchFamily="34" charset="0"/>
              </a:rPr>
              <a:t>au 2</a:t>
            </a:r>
            <a:r>
              <a:rPr lang="fr-FR" sz="1800" baseline="30133" dirty="0">
                <a:cs typeface="Arial" panose="020B0604020202020204" pitchFamily="34" charset="0"/>
              </a:rPr>
              <a:t>ème</a:t>
            </a:r>
            <a:r>
              <a:rPr lang="fr-FR" sz="1800" dirty="0">
                <a:cs typeface="Arial" panose="020B0604020202020204" pitchFamily="34" charset="0"/>
              </a:rPr>
              <a:t> trimestre : </a:t>
            </a:r>
            <a:r>
              <a:rPr lang="fr-FR" sz="1800" b="0" dirty="0">
                <a:cs typeface="Arial" panose="020B0604020202020204" pitchFamily="34" charset="0"/>
              </a:rPr>
              <a:t>l’élève et sa famille indiquent </a:t>
            </a:r>
            <a:r>
              <a:rPr lang="fr-FR" sz="1800" dirty="0">
                <a:cs typeface="Arial" panose="020B0604020202020204" pitchFamily="34" charset="0"/>
              </a:rPr>
              <a:t>4 enseignements de spécialité </a:t>
            </a:r>
          </a:p>
          <a:p>
            <a:pPr marL="0" indent="0">
              <a:lnSpc>
                <a:spcPct val="90000"/>
              </a:lnSpc>
              <a:spcBef>
                <a:spcPts val="300"/>
              </a:spcBef>
              <a:buSzTx/>
              <a:buNone/>
              <a:defRPr sz="1700">
                <a:solidFill>
                  <a:srgbClr val="002060"/>
                </a:solidFill>
                <a:latin typeface="+mj-lt"/>
                <a:ea typeface="+mj-ea"/>
                <a:cs typeface="+mj-cs"/>
                <a:sym typeface="Helvetica"/>
              </a:defRPr>
            </a:pPr>
            <a:r>
              <a:rPr lang="fr-FR" sz="1800" dirty="0">
                <a:cs typeface="Arial" panose="020B0604020202020204" pitchFamily="34" charset="0"/>
              </a:rPr>
              <a:t>qui l’intéressent pour la classe de 1</a:t>
            </a:r>
            <a:r>
              <a:rPr lang="fr-FR" sz="1800" baseline="30133" dirty="0">
                <a:cs typeface="Arial" panose="020B0604020202020204" pitchFamily="34" charset="0"/>
              </a:rPr>
              <a:t>re</a:t>
            </a:r>
            <a:r>
              <a:rPr lang="fr-FR" sz="1800" dirty="0">
                <a:cs typeface="Arial" panose="020B0604020202020204" pitchFamily="34" charset="0"/>
              </a:rPr>
              <a:t> (</a:t>
            </a:r>
            <a:r>
              <a:rPr lang="fr-FR" sz="1800" i="1" dirty="0">
                <a:cs typeface="Arial" panose="020B0604020202020204" pitchFamily="34" charset="0"/>
              </a:rPr>
              <a:t>5 si l’une des spécialités envisagées n’est pas proposée dans l’établissement</a:t>
            </a:r>
            <a:r>
              <a:rPr lang="fr-FR" sz="1800" i="0" dirty="0">
                <a:cs typeface="Arial" panose="020B0604020202020204" pitchFamily="34" charset="0"/>
              </a:rPr>
              <a:t>)</a:t>
            </a:r>
            <a:r>
              <a:rPr lang="fr-FR" sz="1800" b="1" i="0" dirty="0">
                <a:cs typeface="Arial" panose="020B0604020202020204" pitchFamily="34" charset="0"/>
              </a:rPr>
              <a:t> </a:t>
            </a:r>
          </a:p>
          <a:p>
            <a:pPr marL="0" indent="0">
              <a:lnSpc>
                <a:spcPct val="90000"/>
              </a:lnSpc>
              <a:spcBef>
                <a:spcPts val="300"/>
              </a:spcBef>
              <a:buSzTx/>
              <a:buNone/>
              <a:defRPr sz="1700">
                <a:solidFill>
                  <a:srgbClr val="002060"/>
                </a:solidFill>
                <a:latin typeface="+mj-lt"/>
                <a:ea typeface="+mj-ea"/>
                <a:cs typeface="+mj-cs"/>
                <a:sym typeface="Helvetica"/>
              </a:defRPr>
            </a:pPr>
            <a:endParaRPr lang="fr-FR" sz="1800" b="1" i="0" dirty="0">
              <a:cs typeface="Arial" panose="020B0604020202020204" pitchFamily="34" charset="0"/>
            </a:endParaRPr>
          </a:p>
          <a:p>
            <a:pPr marL="285750" lvl="2" indent="-285750">
              <a:lnSpc>
                <a:spcPct val="90000"/>
              </a:lnSpc>
              <a:spcBef>
                <a:spcPts val="300"/>
              </a:spcBef>
              <a:buSzTx/>
              <a:buFont typeface="Wingdings" panose="05000000000000000000" pitchFamily="2" charset="2"/>
              <a:buChar char="Ø"/>
              <a:defRPr sz="1700">
                <a:solidFill>
                  <a:srgbClr val="002060"/>
                </a:solidFill>
                <a:latin typeface="+mj-lt"/>
                <a:ea typeface="+mj-ea"/>
                <a:cs typeface="+mj-cs"/>
                <a:sym typeface="Helvetica"/>
              </a:defRPr>
            </a:pPr>
            <a:r>
              <a:rPr lang="fr-FR" sz="1800" dirty="0">
                <a:cs typeface="Arial" panose="020B0604020202020204" pitchFamily="34" charset="0"/>
              </a:rPr>
              <a:t>Le conseil de classe émet des recommandations sur ces souhaits, en fonction du potentiel de l’élève et des organisations de l’établissement</a:t>
            </a:r>
          </a:p>
          <a:p>
            <a:pPr marL="285750" lvl="2" indent="-285750">
              <a:lnSpc>
                <a:spcPct val="90000"/>
              </a:lnSpc>
              <a:spcBef>
                <a:spcPts val="300"/>
              </a:spcBef>
              <a:buSzTx/>
              <a:buFont typeface="Wingdings" panose="05000000000000000000" pitchFamily="2" charset="2"/>
              <a:buChar char="Ø"/>
              <a:defRPr sz="1700">
                <a:solidFill>
                  <a:srgbClr val="002060"/>
                </a:solidFill>
                <a:latin typeface="+mj-lt"/>
                <a:ea typeface="+mj-ea"/>
                <a:cs typeface="+mj-cs"/>
                <a:sym typeface="Helvetica"/>
              </a:defRPr>
            </a:pPr>
            <a:r>
              <a:rPr lang="fr-FR" sz="1800" dirty="0">
                <a:cs typeface="Arial" panose="020B0604020202020204" pitchFamily="34" charset="0"/>
              </a:rPr>
              <a:t>Ces projets font l’objet d’échanges entre la famille, l’élève et l’équipe éducative. </a:t>
            </a:r>
          </a:p>
          <a:p>
            <a:pPr marL="285750" lvl="2" indent="-285750">
              <a:lnSpc>
                <a:spcPct val="90000"/>
              </a:lnSpc>
              <a:spcBef>
                <a:spcPts val="300"/>
              </a:spcBef>
              <a:buSzTx/>
              <a:buFont typeface="Wingdings" panose="05000000000000000000" pitchFamily="2" charset="2"/>
              <a:buChar char="Ø"/>
              <a:defRPr sz="1700">
                <a:solidFill>
                  <a:srgbClr val="002060"/>
                </a:solidFill>
                <a:latin typeface="+mj-lt"/>
                <a:ea typeface="+mj-ea"/>
                <a:cs typeface="+mj-cs"/>
                <a:sym typeface="Helvetica"/>
              </a:defRPr>
            </a:pPr>
            <a:endParaRPr lang="fr-FR" sz="1800" dirty="0">
              <a:cs typeface="Arial" panose="020B0604020202020204" pitchFamily="34" charset="0"/>
            </a:endParaRPr>
          </a:p>
          <a:p>
            <a:pPr marL="0" lvl="2" indent="0">
              <a:lnSpc>
                <a:spcPct val="90000"/>
              </a:lnSpc>
              <a:spcBef>
                <a:spcPts val="300"/>
              </a:spcBef>
              <a:buSzTx/>
              <a:buNone/>
              <a:defRPr sz="1700">
                <a:solidFill>
                  <a:srgbClr val="002060"/>
                </a:solidFill>
                <a:latin typeface="+mj-lt"/>
                <a:ea typeface="+mj-ea"/>
                <a:cs typeface="+mj-cs"/>
                <a:sym typeface="Helvetica"/>
              </a:defRPr>
            </a:pPr>
            <a:r>
              <a:rPr lang="fr-FR" sz="1800" b="1" dirty="0">
                <a:cs typeface="Arial" panose="020B0604020202020204" pitchFamily="34" charset="0"/>
              </a:rPr>
              <a:t>Au 3</a:t>
            </a:r>
            <a:r>
              <a:rPr lang="fr-FR" sz="1800" b="1" baseline="30133" dirty="0">
                <a:cs typeface="Arial" panose="020B0604020202020204" pitchFamily="34" charset="0"/>
              </a:rPr>
              <a:t>ème</a:t>
            </a:r>
            <a:r>
              <a:rPr lang="fr-FR" sz="1800" b="1" dirty="0">
                <a:cs typeface="Arial" panose="020B0604020202020204" pitchFamily="34" charset="0"/>
              </a:rPr>
              <a:t>  trimestre</a:t>
            </a:r>
            <a:r>
              <a:rPr lang="fr-FR" sz="1800" dirty="0">
                <a:cs typeface="Arial" panose="020B0604020202020204" pitchFamily="34" charset="0"/>
              </a:rPr>
              <a:t> :  si l’avis du conseil de classe est favorable pour l’orientation vers la voie générale, l’élève et la famille font le </a:t>
            </a:r>
            <a:r>
              <a:rPr lang="fr-FR" sz="1800" b="1" dirty="0">
                <a:cs typeface="Arial" panose="020B0604020202020204" pitchFamily="34" charset="0"/>
              </a:rPr>
              <a:t>choix de 3 spécialités</a:t>
            </a:r>
            <a:r>
              <a:rPr lang="fr-FR" sz="1800" dirty="0">
                <a:cs typeface="Arial" panose="020B0604020202020204" pitchFamily="34" charset="0"/>
              </a:rPr>
              <a:t> pour la classe de 1</a:t>
            </a:r>
            <a:r>
              <a:rPr lang="fr-FR" sz="1800" baseline="30000" dirty="0">
                <a:cs typeface="Arial" panose="020B0604020202020204" pitchFamily="34" charset="0"/>
              </a:rPr>
              <a:t>ère</a:t>
            </a:r>
            <a:endParaRPr lang="fr-FR" sz="1800" dirty="0">
              <a:cs typeface="Arial" panose="020B0604020202020204" pitchFamily="34" charset="0"/>
            </a:endParaRPr>
          </a:p>
          <a:p>
            <a:pPr marL="0" lvl="2" indent="914400">
              <a:lnSpc>
                <a:spcPct val="90000"/>
              </a:lnSpc>
              <a:spcBef>
                <a:spcPts val="300"/>
              </a:spcBef>
              <a:buSzTx/>
              <a:buNone/>
              <a:defRPr sz="1900">
                <a:latin typeface="+mj-lt"/>
                <a:ea typeface="+mj-ea"/>
                <a:cs typeface="+mj-cs"/>
                <a:sym typeface="Helvetica"/>
              </a:defRPr>
            </a:pPr>
            <a:endParaRPr lang="fr-FR" sz="1800" dirty="0">
              <a:cs typeface="Arial" panose="020B0604020202020204" pitchFamily="34" charset="0"/>
            </a:endParaRPr>
          </a:p>
          <a:p>
            <a:pPr marL="0" indent="0">
              <a:lnSpc>
                <a:spcPct val="90000"/>
              </a:lnSpc>
              <a:buSzTx/>
              <a:buNone/>
              <a:defRPr sz="1900" b="1">
                <a:solidFill>
                  <a:srgbClr val="C13B77"/>
                </a:solidFill>
                <a:latin typeface="+mj-lt"/>
                <a:ea typeface="+mj-ea"/>
                <a:cs typeface="+mj-cs"/>
                <a:sym typeface="Helvetica"/>
              </a:defRPr>
            </a:pPr>
            <a:r>
              <a:rPr lang="fr-FR" sz="1800" dirty="0">
                <a:cs typeface="Arial" panose="020B0604020202020204" pitchFamily="34" charset="0"/>
              </a:rPr>
              <a:t>Pour poursuivre en voie technologique : </a:t>
            </a:r>
          </a:p>
          <a:p>
            <a:pPr marL="0" indent="0">
              <a:lnSpc>
                <a:spcPct val="90000"/>
              </a:lnSpc>
              <a:buSzTx/>
              <a:buNone/>
              <a:defRPr sz="1700">
                <a:latin typeface="+mj-lt"/>
                <a:ea typeface="+mj-ea"/>
                <a:cs typeface="+mj-cs"/>
                <a:sym typeface="Helvetica"/>
              </a:defRPr>
            </a:pPr>
            <a:r>
              <a:rPr lang="fr-FR" sz="1800" dirty="0">
                <a:cs typeface="Arial" panose="020B0604020202020204" pitchFamily="34" charset="0"/>
              </a:rPr>
              <a:t> L</a:t>
            </a:r>
            <a:r>
              <a:rPr lang="fr-FR" sz="1800" dirty="0">
                <a:solidFill>
                  <a:srgbClr val="002060"/>
                </a:solidFill>
                <a:cs typeface="Arial" panose="020B0604020202020204" pitchFamily="34" charset="0"/>
              </a:rPr>
              <a:t>’élève et sa famille indiquent leurs souhaits de série qui fera l’objet d’une décision d’orientation au troisième trimestre après discussion avec l’équipe éducative</a:t>
            </a: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t>13</a:t>
            </a:fld>
            <a:endParaRPr lang="fr-F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Espace réservé du numéro de diapositive 6"/>
          <p:cNvSpPr txBox="1">
            <a:spLocks noGrp="1"/>
          </p:cNvSpPr>
          <p:nvPr>
            <p:ph type="sldNum" sz="quarter" idx="4294967295"/>
          </p:nvPr>
        </p:nvSpPr>
        <p:spPr>
          <a:xfrm>
            <a:off x="8422817" y="6404291"/>
            <a:ext cx="263981"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pic>
        <p:nvPicPr>
          <p:cNvPr id="386" name="Pages.jpg" descr="Pages.jpg"/>
          <p:cNvPicPr>
            <a:picLocks noChangeAspect="1"/>
          </p:cNvPicPr>
          <p:nvPr/>
        </p:nvPicPr>
        <p:blipFill>
          <a:blip r:embed="rId2"/>
          <a:stretch>
            <a:fillRect/>
          </a:stretch>
        </p:blipFill>
        <p:spPr>
          <a:xfrm>
            <a:off x="0" y="0"/>
            <a:ext cx="9130063" cy="6858000"/>
          </a:xfrm>
          <a:prstGeom prst="rect">
            <a:avLst/>
          </a:prstGeom>
          <a:ln w="12700">
            <a:miter lim="400000"/>
          </a:ln>
        </p:spPr>
      </p:pic>
      <p:sp>
        <p:nvSpPr>
          <p:cNvPr id="387" name="Rectangle 3"/>
          <p:cNvSpPr/>
          <p:nvPr/>
        </p:nvSpPr>
        <p:spPr>
          <a:xfrm>
            <a:off x="0" y="0"/>
            <a:ext cx="9150164" cy="6858000"/>
          </a:xfrm>
          <a:prstGeom prst="rect">
            <a:avLst/>
          </a:prstGeom>
          <a:solidFill>
            <a:srgbClr val="20A69E">
              <a:alpha val="88000"/>
            </a:srgbClr>
          </a:soli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defRPr>
            </a:pPr>
            <a:endParaRPr/>
          </a:p>
        </p:txBody>
      </p:sp>
      <p:sp>
        <p:nvSpPr>
          <p:cNvPr id="388" name="Rectangle 9"/>
          <p:cNvSpPr/>
          <p:nvPr/>
        </p:nvSpPr>
        <p:spPr>
          <a:xfrm>
            <a:off x="1785832" y="1997632"/>
            <a:ext cx="5443616" cy="2862735"/>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389" name="Titre 1"/>
          <p:cNvSpPr txBox="1">
            <a:spLocks noGrp="1"/>
          </p:cNvSpPr>
          <p:nvPr>
            <p:ph type="ctrTitle"/>
          </p:nvPr>
        </p:nvSpPr>
        <p:spPr>
          <a:xfrm>
            <a:off x="1785831" y="2125878"/>
            <a:ext cx="5443617" cy="2367435"/>
          </a:xfrm>
          <a:prstGeom prst="rect">
            <a:avLst/>
          </a:prstGeom>
        </p:spPr>
        <p:txBody>
          <a:bodyPr anchor="ctr"/>
          <a:lstStyle/>
          <a:p>
            <a:pPr defTabSz="292606">
              <a:defRPr sz="3600" b="1">
                <a:solidFill>
                  <a:srgbClr val="C40B74"/>
                </a:solidFill>
                <a:latin typeface="Martel Sans Black"/>
                <a:ea typeface="Martel Sans Black"/>
                <a:cs typeface="Martel Sans Black"/>
                <a:sym typeface="Martel Sans Black"/>
              </a:defRPr>
            </a:pPr>
            <a:br>
              <a:rPr sz="4600"/>
            </a:br>
            <a:r>
              <a:t>La classe de première</a:t>
            </a:r>
            <a:br/>
            <a:r>
              <a:t>en lycée GT</a:t>
            </a:r>
            <a:br>
              <a:rPr sz="2400"/>
            </a:br>
            <a:endParaRPr sz="2400"/>
          </a:p>
        </p:txBody>
      </p:sp>
      <p:pic>
        <p:nvPicPr>
          <p:cNvPr id="390" name="Logo+Appellation_blc.png" descr="Logo+Appellation_blc.png"/>
          <p:cNvPicPr>
            <a:picLocks noChangeAspect="1"/>
          </p:cNvPicPr>
          <p:nvPr/>
        </p:nvPicPr>
        <p:blipFill>
          <a:blip r:embed="rId3"/>
          <a:stretch>
            <a:fillRect/>
          </a:stretch>
        </p:blipFill>
        <p:spPr>
          <a:xfrm>
            <a:off x="8162297" y="153819"/>
            <a:ext cx="866713" cy="643407"/>
          </a:xfrm>
          <a:prstGeom prst="rect">
            <a:avLst/>
          </a:prstGeom>
          <a:ln w="12700">
            <a:miter lim="400000"/>
          </a:ln>
        </p:spPr>
      </p:pic>
      <p:sp>
        <p:nvSpPr>
          <p:cNvPr id="391" name="Espace réservé du numéro de diapositive 7"/>
          <p:cNvSpPr txBox="1"/>
          <p:nvPr/>
        </p:nvSpPr>
        <p:spPr>
          <a:xfrm>
            <a:off x="8265886" y="6216751"/>
            <a:ext cx="420916" cy="218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900">
                <a:solidFill>
                  <a:srgbClr val="888888"/>
                </a:solidFill>
              </a:defRPr>
            </a:lvl1pPr>
          </a:lstStyle>
          <a:p>
            <a:r>
              <a:t>2</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La 1ère voie Générale"/>
          <p:cNvSpPr txBox="1">
            <a:spLocks noGrp="1"/>
          </p:cNvSpPr>
          <p:nvPr>
            <p:ph type="title"/>
          </p:nvPr>
        </p:nvSpPr>
        <p:spPr>
          <a:xfrm>
            <a:off x="498020" y="355728"/>
            <a:ext cx="7924801" cy="609601"/>
          </a:xfrm>
          <a:prstGeom prst="rect">
            <a:avLst/>
          </a:prstGeom>
        </p:spPr>
        <p:txBody>
          <a:bodyPr/>
          <a:lstStyle/>
          <a:p>
            <a:pPr algn="l">
              <a:defRPr sz="2400" b="1">
                <a:solidFill>
                  <a:srgbClr val="FFFFFF"/>
                </a:solidFill>
                <a:latin typeface="Martel Sans Black"/>
                <a:ea typeface="Martel Sans Black"/>
                <a:cs typeface="Martel Sans Black"/>
                <a:sym typeface="Martel Sans Black"/>
              </a:defRPr>
            </a:pPr>
            <a:r>
              <a:rPr dirty="0"/>
              <a:t>La 1ère </a:t>
            </a:r>
            <a:r>
              <a:rPr lang="fr-FR" dirty="0"/>
              <a:t>voie générale</a:t>
            </a:r>
          </a:p>
        </p:txBody>
      </p:sp>
      <p:sp>
        <p:nvSpPr>
          <p:cNvPr id="394" name="Enseignements communs…"/>
          <p:cNvSpPr txBox="1">
            <a:spLocks noGrp="1"/>
          </p:cNvSpPr>
          <p:nvPr>
            <p:ph type="body" idx="1"/>
          </p:nvPr>
        </p:nvSpPr>
        <p:spPr>
          <a:xfrm>
            <a:off x="317500" y="1104900"/>
            <a:ext cx="8521700" cy="5766492"/>
          </a:xfrm>
          <a:prstGeom prst="rect">
            <a:avLst/>
          </a:prstGeom>
        </p:spPr>
        <p:txBody>
          <a:bodyPr/>
          <a:lstStyle/>
          <a:p>
            <a:pPr marL="0" indent="0">
              <a:spcBef>
                <a:spcPts val="300"/>
              </a:spcBef>
              <a:buSzTx/>
              <a:buNone/>
              <a:defRPr sz="1900" b="1">
                <a:solidFill>
                  <a:srgbClr val="C13B77"/>
                </a:solidFill>
              </a:defRPr>
            </a:pPr>
            <a:r>
              <a:rPr lang="fr-FR" dirty="0">
                <a:latin typeface="Arial" panose="020B0604020202020204" pitchFamily="34" charset="0"/>
                <a:cs typeface="Arial" panose="020B0604020202020204" pitchFamily="34" charset="0"/>
              </a:rPr>
              <a:t>Enseignements communs (16h)</a:t>
            </a:r>
          </a:p>
          <a:p>
            <a:pPr marL="0" lvl="1" indent="457200">
              <a:spcBef>
                <a:spcPts val="0"/>
              </a:spcBef>
              <a:buSzTx/>
              <a:buNone/>
              <a:defRPr sz="1600">
                <a:solidFill>
                  <a:srgbClr val="002060"/>
                </a:solidFill>
              </a:defRPr>
            </a:pPr>
            <a:r>
              <a:rPr lang="fr-FR" dirty="0">
                <a:latin typeface="Arial" panose="020B0604020202020204" pitchFamily="34" charset="0"/>
                <a:cs typeface="Arial" panose="020B0604020202020204" pitchFamily="34" charset="0"/>
              </a:rPr>
              <a:t>Français : 4h</a:t>
            </a:r>
          </a:p>
          <a:p>
            <a:pPr marL="0" lvl="1" indent="457200">
              <a:spcBef>
                <a:spcPts val="0"/>
              </a:spcBef>
              <a:buSzTx/>
              <a:buNone/>
              <a:defRPr sz="1600">
                <a:solidFill>
                  <a:srgbClr val="002060"/>
                </a:solidFill>
              </a:defRPr>
            </a:pPr>
            <a:r>
              <a:rPr lang="fr-FR" dirty="0">
                <a:latin typeface="Arial" panose="020B0604020202020204" pitchFamily="34" charset="0"/>
                <a:cs typeface="Arial" panose="020B0604020202020204" pitchFamily="34" charset="0"/>
              </a:rPr>
              <a:t>Histoire-géographie : 3h</a:t>
            </a:r>
          </a:p>
          <a:p>
            <a:pPr marL="0" lvl="1" indent="457200">
              <a:spcBef>
                <a:spcPts val="0"/>
              </a:spcBef>
              <a:buSzTx/>
              <a:buNone/>
              <a:defRPr sz="1600">
                <a:solidFill>
                  <a:srgbClr val="002060"/>
                </a:solidFill>
              </a:defRPr>
            </a:pPr>
            <a:r>
              <a:rPr lang="fr-FR" dirty="0">
                <a:latin typeface="Arial" panose="020B0604020202020204" pitchFamily="34" charset="0"/>
                <a:cs typeface="Arial" panose="020B0604020202020204" pitchFamily="34" charset="0"/>
              </a:rPr>
              <a:t>LVA et LVB : 4h30</a:t>
            </a:r>
          </a:p>
          <a:p>
            <a:pPr marL="0" lvl="1" indent="457200">
              <a:spcBef>
                <a:spcPts val="0"/>
              </a:spcBef>
              <a:buSzTx/>
              <a:buNone/>
              <a:defRPr sz="1600">
                <a:solidFill>
                  <a:srgbClr val="002060"/>
                </a:solidFill>
              </a:defRPr>
            </a:pPr>
            <a:r>
              <a:rPr lang="fr-FR" dirty="0">
                <a:latin typeface="Arial" panose="020B0604020202020204" pitchFamily="34" charset="0"/>
                <a:cs typeface="Arial" panose="020B0604020202020204" pitchFamily="34" charset="0"/>
              </a:rPr>
              <a:t>Education physique et sportive : 2h</a:t>
            </a:r>
          </a:p>
          <a:p>
            <a:pPr marL="0" lvl="1" indent="457200">
              <a:spcBef>
                <a:spcPts val="0"/>
              </a:spcBef>
              <a:buSzTx/>
              <a:buNone/>
              <a:defRPr sz="1600">
                <a:solidFill>
                  <a:srgbClr val="002060"/>
                </a:solidFill>
              </a:defRPr>
            </a:pPr>
            <a:r>
              <a:rPr lang="fr-FR" dirty="0">
                <a:latin typeface="Arial" panose="020B0604020202020204" pitchFamily="34" charset="0"/>
                <a:cs typeface="Arial" panose="020B0604020202020204" pitchFamily="34" charset="0"/>
              </a:rPr>
              <a:t>Enseignement scientifique : 2h</a:t>
            </a:r>
          </a:p>
          <a:p>
            <a:pPr marL="0" lvl="1" indent="457200">
              <a:spcBef>
                <a:spcPts val="0"/>
              </a:spcBef>
              <a:buSzTx/>
              <a:buNone/>
              <a:defRPr sz="1600">
                <a:solidFill>
                  <a:srgbClr val="002060"/>
                </a:solidFill>
              </a:defRPr>
            </a:pPr>
            <a:r>
              <a:rPr lang="fr-FR" dirty="0">
                <a:latin typeface="Arial" panose="020B0604020202020204" pitchFamily="34" charset="0"/>
                <a:cs typeface="Arial" panose="020B0604020202020204" pitchFamily="34" charset="0"/>
              </a:rPr>
              <a:t>Enseignement moral et civique :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	18h par an</a:t>
            </a:r>
          </a:p>
          <a:p>
            <a:pPr marL="0" lvl="1" indent="457200">
              <a:spcBef>
                <a:spcPts val="0"/>
              </a:spcBef>
              <a:buSzTx/>
              <a:buNone/>
              <a:defRPr sz="1900"/>
            </a:pPr>
            <a:endParaRPr lang="fr-FR" dirty="0">
              <a:latin typeface="Arial" panose="020B0604020202020204" pitchFamily="34" charset="0"/>
              <a:cs typeface="Arial" panose="020B0604020202020204" pitchFamily="34" charset="0"/>
            </a:endParaRPr>
          </a:p>
          <a:p>
            <a:pPr marL="0" indent="0">
              <a:spcBef>
                <a:spcPts val="300"/>
              </a:spcBef>
              <a:buSzTx/>
              <a:buNone/>
              <a:defRPr sz="1900" b="1">
                <a:solidFill>
                  <a:srgbClr val="C13B77"/>
                </a:solidFill>
              </a:defRPr>
            </a:pPr>
            <a:r>
              <a:rPr lang="fr-FR" dirty="0">
                <a:latin typeface="Arial" panose="020B0604020202020204" pitchFamily="34" charset="0"/>
                <a:cs typeface="Arial" panose="020B0604020202020204" pitchFamily="34" charset="0"/>
              </a:rPr>
              <a:t>1 enseignement optionnel au plus</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(3h hebdomadaires par option) </a:t>
            </a:r>
          </a:p>
          <a:p>
            <a:pPr marL="0" indent="0">
              <a:spcBef>
                <a:spcPts val="300"/>
              </a:spcBef>
              <a:buSzTx/>
              <a:buNone/>
              <a:defRPr sz="1900" b="1">
                <a:solidFill>
                  <a:srgbClr val="C13B77"/>
                </a:solidFill>
              </a:defRPr>
            </a:pPr>
            <a:r>
              <a:rPr lang="fr-FR" dirty="0">
                <a:latin typeface="Arial" panose="020B0604020202020204" pitchFamily="34" charset="0"/>
                <a:cs typeface="Arial" panose="020B0604020202020204" pitchFamily="34" charset="0"/>
              </a:rPr>
              <a:t>à choisir : </a:t>
            </a:r>
          </a:p>
          <a:p>
            <a:pPr marL="0" lvl="1" indent="457200">
              <a:spcBef>
                <a:spcPts val="0"/>
              </a:spcBef>
              <a:buSzTx/>
              <a:buNone/>
              <a:defRPr sz="1600">
                <a:solidFill>
                  <a:srgbClr val="002060"/>
                </a:solidFill>
              </a:defRPr>
            </a:pPr>
            <a:r>
              <a:rPr lang="fr-FR" dirty="0">
                <a:latin typeface="Arial" panose="020B0604020202020204" pitchFamily="34" charset="0"/>
                <a:cs typeface="Arial" panose="020B0604020202020204" pitchFamily="34" charset="0"/>
              </a:rPr>
              <a:t>Langue vivante</a:t>
            </a:r>
          </a:p>
          <a:p>
            <a:pPr marL="0" lvl="1" indent="457200">
              <a:spcBef>
                <a:spcPts val="0"/>
              </a:spcBef>
              <a:buSzTx/>
              <a:buNone/>
              <a:defRPr sz="1600">
                <a:solidFill>
                  <a:srgbClr val="002060"/>
                </a:solidFill>
              </a:defRPr>
            </a:pPr>
            <a:r>
              <a:rPr lang="fr-FR" dirty="0">
                <a:latin typeface="Arial" panose="020B0604020202020204" pitchFamily="34" charset="0"/>
                <a:cs typeface="Arial" panose="020B0604020202020204" pitchFamily="34" charset="0"/>
              </a:rPr>
              <a:t>Arts</a:t>
            </a:r>
          </a:p>
          <a:p>
            <a:pPr marL="0" lvl="1" indent="457200">
              <a:spcBef>
                <a:spcPts val="0"/>
              </a:spcBef>
              <a:buSzTx/>
              <a:buNone/>
              <a:defRPr sz="1600">
                <a:solidFill>
                  <a:srgbClr val="002060"/>
                </a:solidFill>
              </a:defRPr>
            </a:pPr>
            <a:r>
              <a:rPr lang="fr-FR" dirty="0">
                <a:latin typeface="Arial" panose="020B0604020202020204" pitchFamily="34" charset="0"/>
                <a:cs typeface="Arial" panose="020B0604020202020204" pitchFamily="34" charset="0"/>
              </a:rPr>
              <a:t>Education physique et sportive</a:t>
            </a:r>
          </a:p>
          <a:p>
            <a:pPr marL="0" lvl="1" indent="457200">
              <a:spcBef>
                <a:spcPts val="0"/>
              </a:spcBef>
              <a:buSzTx/>
              <a:buNone/>
              <a:defRPr sz="1600">
                <a:solidFill>
                  <a:srgbClr val="002060"/>
                </a:solidFill>
              </a:defRPr>
            </a:pPr>
            <a:r>
              <a:rPr lang="fr-FR" dirty="0">
                <a:latin typeface="Arial" panose="020B0604020202020204" pitchFamily="34" charset="0"/>
                <a:cs typeface="Arial" panose="020B0604020202020204" pitchFamily="34" charset="0"/>
              </a:rPr>
              <a:t>LSF</a:t>
            </a:r>
          </a:p>
          <a:p>
            <a:pPr marL="0" lvl="1" indent="457200">
              <a:spcBef>
                <a:spcPts val="0"/>
              </a:spcBef>
              <a:buSzTx/>
              <a:buNone/>
              <a:defRPr sz="1600">
                <a:solidFill>
                  <a:srgbClr val="002060"/>
                </a:solidFill>
              </a:defRPr>
            </a:pPr>
            <a:r>
              <a:rPr lang="fr-FR" dirty="0">
                <a:latin typeface="Arial" panose="020B0604020202020204" pitchFamily="34" charset="0"/>
                <a:cs typeface="Arial" panose="020B0604020202020204" pitchFamily="34" charset="0"/>
              </a:rPr>
              <a:t>Langues et cultures de l’Antiquité </a:t>
            </a:r>
          </a:p>
          <a:p>
            <a:pPr marL="0" lvl="1" indent="457200">
              <a:spcBef>
                <a:spcPts val="0"/>
              </a:spcBef>
              <a:buSzTx/>
              <a:buNone/>
              <a:defRPr sz="1600">
                <a:solidFill>
                  <a:srgbClr val="002060"/>
                </a:solidFill>
              </a:defRPr>
            </a:pPr>
            <a:r>
              <a:rPr lang="fr-FR" dirty="0">
                <a:latin typeface="Arial" panose="020B0604020202020204" pitchFamily="34" charset="0"/>
                <a:cs typeface="Arial" panose="020B0604020202020204" pitchFamily="34" charset="0"/>
              </a:rPr>
              <a:t>(</a:t>
            </a:r>
            <a:r>
              <a:rPr lang="fr-FR" i="1" dirty="0">
                <a:latin typeface="Arial" panose="020B0604020202020204" pitchFamily="34" charset="0"/>
                <a:cs typeface="Arial" panose="020B0604020202020204" pitchFamily="34" charset="0"/>
              </a:rPr>
              <a:t>l’enseignement LCA est cumulable</a:t>
            </a:r>
            <a:r>
              <a:rPr lang="fr-FR" dirty="0"/>
              <a:t>)</a:t>
            </a:r>
          </a:p>
          <a:p>
            <a:pPr marL="0" lvl="1" indent="457200">
              <a:spcBef>
                <a:spcPts val="0"/>
              </a:spcBef>
              <a:buSzTx/>
              <a:buNone/>
              <a:defRPr sz="1600">
                <a:solidFill>
                  <a:srgbClr val="002060"/>
                </a:solidFill>
              </a:defRPr>
            </a:pPr>
            <a:endParaRPr lang="fr-FR" dirty="0"/>
          </a:p>
        </p:txBody>
      </p:sp>
      <p:sp>
        <p:nvSpPr>
          <p:cNvPr id="3" name="Rectangle 2"/>
          <p:cNvSpPr/>
          <p:nvPr/>
        </p:nvSpPr>
        <p:spPr>
          <a:xfrm>
            <a:off x="4267200" y="965329"/>
            <a:ext cx="4572000" cy="5793894"/>
          </a:xfrm>
          <a:prstGeom prst="rect">
            <a:avLst/>
          </a:prstGeom>
        </p:spPr>
        <p:txBody>
          <a:bodyPr>
            <a:spAutoFit/>
          </a:bodyPr>
          <a:lstStyle/>
          <a:p>
            <a:pPr>
              <a:spcBef>
                <a:spcPts val="300"/>
              </a:spcBef>
              <a:defRPr sz="1900" b="1">
                <a:solidFill>
                  <a:srgbClr val="C13B77"/>
                </a:solidFill>
                <a:latin typeface="+mj-lt"/>
                <a:ea typeface="+mj-ea"/>
                <a:cs typeface="+mj-cs"/>
                <a:sym typeface="Helvetica"/>
              </a:defRPr>
            </a:pPr>
            <a:r>
              <a:rPr lang="fr-FR" sz="1600" b="1" noProof="1">
                <a:solidFill>
                  <a:srgbClr val="C13B77"/>
                </a:solidFill>
                <a:latin typeface="Arial" panose="020B0604020202020204" pitchFamily="34" charset="0"/>
                <a:cs typeface="Arial" panose="020B0604020202020204" pitchFamily="34" charset="0"/>
                <a:sym typeface="Helvetica"/>
              </a:rPr>
              <a:t>3 enseignements de spécialité</a:t>
            </a:r>
            <a:endParaRPr lang="fr-FR" sz="1600" b="1" noProof="1">
              <a:solidFill>
                <a:srgbClr val="C13B77"/>
              </a:solidFill>
              <a:latin typeface="Arial" panose="020B0604020202020204" pitchFamily="34" charset="0"/>
              <a:ea typeface="Arial"/>
              <a:cs typeface="Arial" panose="020B0604020202020204" pitchFamily="34" charset="0"/>
              <a:sym typeface="Arial"/>
            </a:endParaRPr>
          </a:p>
          <a:p>
            <a:pPr>
              <a:spcBef>
                <a:spcPts val="300"/>
              </a:spcBef>
              <a:defRPr sz="1900" b="1">
                <a:solidFill>
                  <a:srgbClr val="C13B77"/>
                </a:solidFill>
                <a:latin typeface="+mj-lt"/>
                <a:ea typeface="+mj-ea"/>
                <a:cs typeface="+mj-cs"/>
                <a:sym typeface="Helvetica"/>
              </a:defRPr>
            </a:pPr>
            <a:r>
              <a:rPr lang="fr-FR" sz="1600" b="1" noProof="1">
                <a:solidFill>
                  <a:srgbClr val="C13B77"/>
                </a:solidFill>
                <a:latin typeface="Arial" panose="020B0604020202020204" pitchFamily="34" charset="0"/>
                <a:cs typeface="Arial" panose="020B0604020202020204" pitchFamily="34" charset="0"/>
                <a:sym typeface="Helvetica"/>
              </a:rPr>
              <a:t> (4h hebdomadaires par spécialité) à choisir : </a:t>
            </a:r>
            <a:endParaRPr lang="fr-FR" sz="1600" b="1" noProof="1">
              <a:solidFill>
                <a:srgbClr val="C13B77"/>
              </a:solidFill>
              <a:latin typeface="Arial" panose="020B0604020202020204" pitchFamily="34" charset="0"/>
              <a:ea typeface="Arial"/>
              <a:cs typeface="Arial" panose="020B0604020202020204" pitchFamily="34" charset="0"/>
              <a:sym typeface="Arial"/>
            </a:endParaRPr>
          </a:p>
          <a:p>
            <a:pPr lvl="1" indent="457200">
              <a:defRPr sz="1600">
                <a:solidFill>
                  <a:srgbClr val="002060"/>
                </a:solidFill>
                <a:latin typeface="+mj-lt"/>
                <a:ea typeface="+mj-ea"/>
                <a:cs typeface="+mj-cs"/>
                <a:sym typeface="Helvetica"/>
              </a:defRPr>
            </a:pPr>
            <a:r>
              <a:rPr lang="fr-FR" sz="1600" noProof="1">
                <a:solidFill>
                  <a:srgbClr val="002060"/>
                </a:solidFill>
                <a:latin typeface="Arial" panose="020B0604020202020204" pitchFamily="34" charset="0"/>
                <a:cs typeface="Arial" panose="020B0604020202020204" pitchFamily="34" charset="0"/>
                <a:sym typeface="Helvetica"/>
              </a:rPr>
              <a:t>Mathématiques</a:t>
            </a:r>
            <a:endParaRPr lang="fr-FR" sz="1600" noProof="1">
              <a:solidFill>
                <a:srgbClr val="002060"/>
              </a:solidFill>
              <a:latin typeface="Arial" panose="020B0604020202020204" pitchFamily="34" charset="0"/>
              <a:ea typeface="Arial"/>
              <a:cs typeface="Arial" panose="020B0604020202020204" pitchFamily="34" charset="0"/>
              <a:sym typeface="Arial"/>
            </a:endParaRPr>
          </a:p>
          <a:p>
            <a:pPr lvl="1" indent="457200">
              <a:defRPr sz="1600">
                <a:solidFill>
                  <a:srgbClr val="002060"/>
                </a:solidFill>
                <a:latin typeface="+mj-lt"/>
                <a:ea typeface="+mj-ea"/>
                <a:cs typeface="+mj-cs"/>
                <a:sym typeface="Helvetica"/>
              </a:defRPr>
            </a:pPr>
            <a:r>
              <a:rPr lang="fr-FR" sz="1600" noProof="1">
                <a:solidFill>
                  <a:srgbClr val="002060"/>
                </a:solidFill>
                <a:latin typeface="Arial" panose="020B0604020202020204" pitchFamily="34" charset="0"/>
                <a:cs typeface="Arial" panose="020B0604020202020204" pitchFamily="34" charset="0"/>
                <a:sym typeface="Helvetica"/>
              </a:rPr>
              <a:t>Physique-chimie</a:t>
            </a:r>
            <a:endParaRPr lang="fr-FR" sz="1600" noProof="1">
              <a:solidFill>
                <a:srgbClr val="002060"/>
              </a:solidFill>
              <a:latin typeface="Arial" panose="020B0604020202020204" pitchFamily="34" charset="0"/>
              <a:ea typeface="Arial"/>
              <a:cs typeface="Arial" panose="020B0604020202020204" pitchFamily="34" charset="0"/>
              <a:sym typeface="Arial"/>
            </a:endParaRPr>
          </a:p>
          <a:p>
            <a:pPr lvl="1" indent="457200">
              <a:defRPr sz="1600">
                <a:solidFill>
                  <a:srgbClr val="002060"/>
                </a:solidFill>
                <a:latin typeface="+mj-lt"/>
                <a:ea typeface="+mj-ea"/>
                <a:cs typeface="+mj-cs"/>
                <a:sym typeface="Helvetica"/>
              </a:defRPr>
            </a:pPr>
            <a:r>
              <a:rPr lang="fr-FR" sz="1600" noProof="1">
                <a:solidFill>
                  <a:srgbClr val="002060"/>
                </a:solidFill>
                <a:latin typeface="Arial" panose="020B0604020202020204" pitchFamily="34" charset="0"/>
                <a:cs typeface="Arial" panose="020B0604020202020204" pitchFamily="34" charset="0"/>
                <a:sym typeface="Helvetica"/>
              </a:rPr>
              <a:t>Sciences de la Vie et de la Terre</a:t>
            </a:r>
            <a:endParaRPr lang="fr-FR" sz="1600" noProof="1">
              <a:solidFill>
                <a:srgbClr val="002060"/>
              </a:solidFill>
              <a:latin typeface="Arial" panose="020B0604020202020204" pitchFamily="34" charset="0"/>
              <a:ea typeface="Arial"/>
              <a:cs typeface="Arial" panose="020B0604020202020204" pitchFamily="34" charset="0"/>
              <a:sym typeface="Arial"/>
            </a:endParaRPr>
          </a:p>
          <a:p>
            <a:pPr lvl="1" indent="457200">
              <a:defRPr sz="1600">
                <a:solidFill>
                  <a:srgbClr val="002060"/>
                </a:solidFill>
                <a:latin typeface="+mj-lt"/>
                <a:ea typeface="+mj-ea"/>
                <a:cs typeface="+mj-cs"/>
                <a:sym typeface="Helvetica"/>
              </a:defRPr>
            </a:pPr>
            <a:r>
              <a:rPr lang="fr-FR" sz="1600" noProof="1">
                <a:solidFill>
                  <a:srgbClr val="002060"/>
                </a:solidFill>
                <a:latin typeface="Arial" panose="020B0604020202020204" pitchFamily="34" charset="0"/>
                <a:cs typeface="Arial" panose="020B0604020202020204" pitchFamily="34" charset="0"/>
                <a:sym typeface="Helvetica"/>
              </a:rPr>
              <a:t>Sciences économiques et sociales</a:t>
            </a:r>
            <a:endParaRPr lang="fr-FR" sz="1600" noProof="1">
              <a:solidFill>
                <a:srgbClr val="002060"/>
              </a:solidFill>
              <a:latin typeface="Arial" panose="020B0604020202020204" pitchFamily="34" charset="0"/>
              <a:ea typeface="Arial"/>
              <a:cs typeface="Arial" panose="020B0604020202020204" pitchFamily="34" charset="0"/>
              <a:sym typeface="Arial"/>
            </a:endParaRPr>
          </a:p>
          <a:p>
            <a:pPr lvl="1" indent="457200">
              <a:defRPr sz="1600">
                <a:solidFill>
                  <a:srgbClr val="002060"/>
                </a:solidFill>
                <a:latin typeface="+mj-lt"/>
                <a:ea typeface="+mj-ea"/>
                <a:cs typeface="+mj-cs"/>
                <a:sym typeface="Helvetica"/>
              </a:defRPr>
            </a:pPr>
            <a:r>
              <a:rPr lang="fr-FR" sz="1600" noProof="1">
                <a:solidFill>
                  <a:srgbClr val="002060"/>
                </a:solidFill>
                <a:latin typeface="Arial" panose="020B0604020202020204" pitchFamily="34" charset="0"/>
                <a:cs typeface="Arial" panose="020B0604020202020204" pitchFamily="34" charset="0"/>
                <a:sym typeface="Helvetica"/>
              </a:rPr>
              <a:t>Histoire géographie, géopolitique et 	sciences politiques</a:t>
            </a:r>
            <a:endParaRPr lang="fr-FR" sz="1600" noProof="1">
              <a:solidFill>
                <a:srgbClr val="002060"/>
              </a:solidFill>
              <a:latin typeface="Arial" panose="020B0604020202020204" pitchFamily="34" charset="0"/>
              <a:ea typeface="Arial"/>
              <a:cs typeface="Arial" panose="020B0604020202020204" pitchFamily="34" charset="0"/>
              <a:sym typeface="Arial"/>
            </a:endParaRPr>
          </a:p>
          <a:p>
            <a:pPr lvl="1" indent="457200">
              <a:defRPr sz="1600">
                <a:solidFill>
                  <a:srgbClr val="002060"/>
                </a:solidFill>
                <a:latin typeface="+mj-lt"/>
                <a:ea typeface="+mj-ea"/>
                <a:cs typeface="+mj-cs"/>
                <a:sym typeface="Helvetica"/>
              </a:defRPr>
            </a:pPr>
            <a:r>
              <a:rPr lang="fr-FR" sz="1600" noProof="1">
                <a:solidFill>
                  <a:srgbClr val="002060"/>
                </a:solidFill>
                <a:latin typeface="Arial" panose="020B0604020202020204" pitchFamily="34" charset="0"/>
                <a:cs typeface="Arial" panose="020B0604020202020204" pitchFamily="34" charset="0"/>
                <a:sym typeface="Helvetica"/>
              </a:rPr>
              <a:t>Humanités, littérature et philosophie</a:t>
            </a:r>
            <a:endParaRPr lang="fr-FR" sz="1600" noProof="1">
              <a:solidFill>
                <a:srgbClr val="002060"/>
              </a:solidFill>
              <a:latin typeface="Arial" panose="020B0604020202020204" pitchFamily="34" charset="0"/>
              <a:ea typeface="Arial"/>
              <a:cs typeface="Arial" panose="020B0604020202020204" pitchFamily="34" charset="0"/>
              <a:sym typeface="Arial"/>
            </a:endParaRPr>
          </a:p>
          <a:p>
            <a:pPr lvl="1" indent="457200">
              <a:defRPr sz="1600">
                <a:solidFill>
                  <a:srgbClr val="002060"/>
                </a:solidFill>
                <a:latin typeface="+mj-lt"/>
                <a:ea typeface="+mj-ea"/>
                <a:cs typeface="+mj-cs"/>
                <a:sym typeface="Helvetica"/>
              </a:defRPr>
            </a:pPr>
            <a:r>
              <a:rPr lang="fr-FR" sz="1600" noProof="1">
                <a:solidFill>
                  <a:srgbClr val="002060"/>
                </a:solidFill>
                <a:latin typeface="Arial" panose="020B0604020202020204" pitchFamily="34" charset="0"/>
                <a:cs typeface="Arial" panose="020B0604020202020204" pitchFamily="34" charset="0"/>
                <a:sym typeface="Helvetica"/>
              </a:rPr>
              <a:t>Langues, littératures et cultures 	étrangères et régionales</a:t>
            </a:r>
            <a:endParaRPr lang="fr-FR" sz="1600" noProof="1">
              <a:solidFill>
                <a:srgbClr val="002060"/>
              </a:solidFill>
              <a:latin typeface="Arial" panose="020B0604020202020204" pitchFamily="34" charset="0"/>
              <a:ea typeface="Arial"/>
              <a:cs typeface="Arial" panose="020B0604020202020204" pitchFamily="34" charset="0"/>
              <a:sym typeface="Arial"/>
            </a:endParaRPr>
          </a:p>
          <a:p>
            <a:pPr lvl="1" indent="457200">
              <a:defRPr sz="1600">
                <a:solidFill>
                  <a:srgbClr val="002060"/>
                </a:solidFill>
                <a:latin typeface="+mj-lt"/>
                <a:ea typeface="+mj-ea"/>
                <a:cs typeface="+mj-cs"/>
                <a:sym typeface="Helvetica"/>
              </a:defRPr>
            </a:pPr>
            <a:r>
              <a:rPr lang="fr-FR" sz="1600" noProof="1">
                <a:solidFill>
                  <a:srgbClr val="002060"/>
                </a:solidFill>
                <a:latin typeface="Arial" panose="020B0604020202020204" pitchFamily="34" charset="0"/>
                <a:cs typeface="Arial" panose="020B0604020202020204" pitchFamily="34" charset="0"/>
                <a:sym typeface="Helvetica"/>
              </a:rPr>
              <a:t>Numérique et sciences informatiques (NSI)</a:t>
            </a:r>
            <a:endParaRPr lang="fr-FR" sz="1600" noProof="1">
              <a:solidFill>
                <a:srgbClr val="002060"/>
              </a:solidFill>
              <a:latin typeface="Arial" panose="020B0604020202020204" pitchFamily="34" charset="0"/>
              <a:ea typeface="Arial"/>
              <a:cs typeface="Arial" panose="020B0604020202020204" pitchFamily="34" charset="0"/>
              <a:sym typeface="Arial"/>
            </a:endParaRPr>
          </a:p>
          <a:p>
            <a:pPr lvl="1" indent="457200">
              <a:defRPr sz="1600">
                <a:solidFill>
                  <a:srgbClr val="002060"/>
                </a:solidFill>
                <a:latin typeface="+mj-lt"/>
                <a:ea typeface="+mj-ea"/>
                <a:cs typeface="+mj-cs"/>
                <a:sym typeface="Helvetica"/>
              </a:defRPr>
            </a:pPr>
            <a:r>
              <a:rPr lang="fr-FR" sz="1600" noProof="1">
                <a:solidFill>
                  <a:srgbClr val="002060"/>
                </a:solidFill>
                <a:latin typeface="Arial" panose="020B0604020202020204" pitchFamily="34" charset="0"/>
                <a:cs typeface="Arial" panose="020B0604020202020204" pitchFamily="34" charset="0"/>
                <a:sym typeface="Helvetica"/>
              </a:rPr>
              <a:t>Sciences de l'ingénieur </a:t>
            </a:r>
            <a:endParaRPr lang="fr-FR" sz="1600" noProof="1">
              <a:solidFill>
                <a:srgbClr val="002060"/>
              </a:solidFill>
              <a:latin typeface="Arial" panose="020B0604020202020204" pitchFamily="34" charset="0"/>
              <a:ea typeface="Arial"/>
              <a:cs typeface="Arial" panose="020B0604020202020204" pitchFamily="34" charset="0"/>
              <a:sym typeface="Arial"/>
            </a:endParaRPr>
          </a:p>
          <a:p>
            <a:pPr lvl="1" indent="457200">
              <a:defRPr sz="1600">
                <a:solidFill>
                  <a:srgbClr val="002060"/>
                </a:solidFill>
                <a:latin typeface="+mj-lt"/>
                <a:ea typeface="+mj-ea"/>
                <a:cs typeface="+mj-cs"/>
                <a:sym typeface="Helvetica"/>
              </a:defRPr>
            </a:pPr>
            <a:r>
              <a:rPr lang="fr-FR" sz="1600" noProof="1">
                <a:solidFill>
                  <a:srgbClr val="002060"/>
                </a:solidFill>
                <a:latin typeface="Arial" panose="020B0604020202020204" pitchFamily="34" charset="0"/>
                <a:cs typeface="Arial" panose="020B0604020202020204" pitchFamily="34" charset="0"/>
                <a:sym typeface="Helvetica"/>
              </a:rPr>
              <a:t>Littérature, langues et cultures de 	l’Antiquité </a:t>
            </a:r>
            <a:endParaRPr lang="fr-FR" sz="1600" noProof="1">
              <a:solidFill>
                <a:srgbClr val="002060"/>
              </a:solidFill>
              <a:latin typeface="Arial" panose="020B0604020202020204" pitchFamily="34" charset="0"/>
              <a:ea typeface="Arial"/>
              <a:cs typeface="Arial" panose="020B0604020202020204" pitchFamily="34" charset="0"/>
              <a:sym typeface="Arial"/>
            </a:endParaRPr>
          </a:p>
          <a:p>
            <a:pPr lvl="1" indent="457200">
              <a:defRPr sz="1600">
                <a:solidFill>
                  <a:srgbClr val="002060"/>
                </a:solidFill>
                <a:latin typeface="+mj-lt"/>
                <a:ea typeface="+mj-ea"/>
                <a:cs typeface="+mj-cs"/>
                <a:sym typeface="Helvetica"/>
              </a:defRPr>
            </a:pPr>
            <a:r>
              <a:rPr lang="fr-FR" sz="1600" noProof="1">
                <a:solidFill>
                  <a:srgbClr val="002060"/>
                </a:solidFill>
                <a:latin typeface="Arial" panose="020B0604020202020204" pitchFamily="34" charset="0"/>
                <a:cs typeface="Arial" panose="020B0604020202020204" pitchFamily="34" charset="0"/>
                <a:sym typeface="Helvetica"/>
              </a:rPr>
              <a:t>Arts (arts plastiques ou musique ou 	théâtre ou cinéma-audiovisuel ou danse ou 	histoire des arts)</a:t>
            </a:r>
            <a:endParaRPr lang="fr-FR" sz="1600" noProof="1">
              <a:solidFill>
                <a:srgbClr val="002060"/>
              </a:solidFill>
              <a:latin typeface="Arial" panose="020B0604020202020204" pitchFamily="34" charset="0"/>
              <a:ea typeface="Arial"/>
              <a:cs typeface="Arial" panose="020B0604020202020204" pitchFamily="34" charset="0"/>
              <a:sym typeface="Arial"/>
            </a:endParaRPr>
          </a:p>
          <a:p>
            <a:pPr lvl="1" indent="457200">
              <a:defRPr sz="1600">
                <a:solidFill>
                  <a:srgbClr val="002060"/>
                </a:solidFill>
                <a:latin typeface="+mj-lt"/>
                <a:ea typeface="+mj-ea"/>
                <a:cs typeface="+mj-cs"/>
                <a:sym typeface="Helvetica"/>
              </a:defRPr>
            </a:pPr>
            <a:r>
              <a:rPr lang="fr-FR" sz="1600" noProof="1">
                <a:solidFill>
                  <a:srgbClr val="002060"/>
                </a:solidFill>
                <a:latin typeface="Arial" panose="020B0604020202020204" pitchFamily="34" charset="0"/>
                <a:cs typeface="Arial" panose="020B0604020202020204" pitchFamily="34" charset="0"/>
                <a:sym typeface="Helvetica"/>
              </a:rPr>
              <a:t>Biologie écologie </a:t>
            </a:r>
            <a:r>
              <a:rPr lang="fr-FR" sz="1600" i="1" noProof="1">
                <a:solidFill>
                  <a:srgbClr val="002060"/>
                </a:solidFill>
                <a:latin typeface="Arial" panose="020B0604020202020204" pitchFamily="34" charset="0"/>
                <a:cs typeface="Arial" panose="020B0604020202020204" pitchFamily="34" charset="0"/>
                <a:sym typeface="Helvetica"/>
              </a:rPr>
              <a:t>(dans les lycées 	agricoles uniquement)</a:t>
            </a:r>
          </a:p>
          <a:p>
            <a:pPr lvl="1" indent="457200">
              <a:defRPr sz="1600">
                <a:solidFill>
                  <a:srgbClr val="002060"/>
                </a:solidFill>
                <a:latin typeface="+mj-lt"/>
                <a:ea typeface="+mj-ea"/>
                <a:cs typeface="+mj-cs"/>
                <a:sym typeface="Helvetica"/>
              </a:defRPr>
            </a:pPr>
            <a:r>
              <a:rPr lang="fr-FR" sz="1400" noProof="1">
                <a:solidFill>
                  <a:srgbClr val="FF0000"/>
                </a:solidFill>
                <a:latin typeface="Arial" panose="020B0604020202020204" pitchFamily="34" charset="0"/>
                <a:cs typeface="Arial" panose="020B0604020202020204" pitchFamily="34" charset="0"/>
                <a:sym typeface="Helvetica"/>
              </a:rPr>
              <a:t>Education</a:t>
            </a:r>
            <a:r>
              <a:rPr lang="fr-FR" sz="1400" noProof="1">
                <a:solidFill>
                  <a:srgbClr val="002060"/>
                </a:solidFill>
                <a:latin typeface="Arial" panose="020B0604020202020204" pitchFamily="34" charset="0"/>
                <a:cs typeface="Arial" panose="020B0604020202020204" pitchFamily="34" charset="0"/>
                <a:sym typeface="Helvetica"/>
              </a:rPr>
              <a:t> </a:t>
            </a:r>
            <a:r>
              <a:rPr lang="fr-FR" sz="1400" noProof="1">
                <a:solidFill>
                  <a:srgbClr val="FF0000"/>
                </a:solidFill>
                <a:latin typeface="Arial" panose="020B0604020202020204" pitchFamily="34" charset="0"/>
                <a:cs typeface="Arial" panose="020B0604020202020204" pitchFamily="34" charset="0"/>
                <a:sym typeface="Helvetica"/>
              </a:rPr>
              <a:t>physique, pratiques et cultures 	sportives à  partir de 2021 : sur 3 établissements 	par académie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Les élèves optant pour la voie technologique se dirigent vers une série, qui déterminera leurs enseignements de spécialité :…"/>
          <p:cNvSpPr txBox="1"/>
          <p:nvPr/>
        </p:nvSpPr>
        <p:spPr>
          <a:xfrm>
            <a:off x="372089" y="3844134"/>
            <a:ext cx="8430054" cy="28294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marL="168910" indent="-168910" defTabSz="434340">
              <a:lnSpc>
                <a:spcPct val="90000"/>
              </a:lnSpc>
              <a:spcBef>
                <a:spcPts val="300"/>
              </a:spcBef>
              <a:defRPr sz="1500">
                <a:solidFill>
                  <a:srgbClr val="002060"/>
                </a:solidFill>
                <a:latin typeface="Arial"/>
                <a:ea typeface="Arial"/>
                <a:cs typeface="Arial"/>
                <a:sym typeface="Arial"/>
              </a:defRPr>
            </a:pPr>
            <a:r>
              <a:rPr lang="fr-FR" sz="1600" noProof="1">
                <a:latin typeface="Arial" panose="020B0604020202020204" pitchFamily="34" charset="0"/>
                <a:cs typeface="Arial" panose="020B0604020202020204" pitchFamily="34" charset="0"/>
              </a:rPr>
              <a:t>    Les élèves optant pour la voie technologique se dirigent vers </a:t>
            </a:r>
            <a:r>
              <a:rPr lang="fr-FR" sz="1600" b="1" noProof="1">
                <a:solidFill>
                  <a:srgbClr val="C13B77"/>
                </a:solidFill>
                <a:latin typeface="Arial" panose="020B0604020202020204" pitchFamily="34" charset="0"/>
                <a:cs typeface="Arial" panose="020B0604020202020204" pitchFamily="34" charset="0"/>
              </a:rPr>
              <a:t>une des 8 séries, qui  déterminera leurs enseignements de spécialité :</a:t>
            </a:r>
          </a:p>
          <a:p>
            <a:pPr lvl="1" indent="434340" defTabSz="434340">
              <a:lnSpc>
                <a:spcPct val="90000"/>
              </a:lnSpc>
              <a:defRPr sz="1500">
                <a:solidFill>
                  <a:srgbClr val="002060"/>
                </a:solidFill>
                <a:latin typeface="Arial"/>
                <a:ea typeface="Arial"/>
                <a:cs typeface="Arial"/>
                <a:sym typeface="Arial"/>
              </a:defRPr>
            </a:pPr>
            <a:r>
              <a:rPr lang="fr-FR" sz="1600" noProof="1">
                <a:latin typeface="Arial" panose="020B0604020202020204" pitchFamily="34" charset="0"/>
                <a:cs typeface="Arial" panose="020B0604020202020204" pitchFamily="34" charset="0"/>
              </a:rPr>
              <a:t>- STL : Sciences et technologies de laboratoire</a:t>
            </a:r>
          </a:p>
          <a:p>
            <a:pPr lvl="1" indent="434340" defTabSz="434340">
              <a:lnSpc>
                <a:spcPct val="90000"/>
              </a:lnSpc>
              <a:defRPr sz="1500">
                <a:solidFill>
                  <a:srgbClr val="002060"/>
                </a:solidFill>
                <a:latin typeface="Arial"/>
                <a:ea typeface="Arial"/>
                <a:cs typeface="Arial"/>
                <a:sym typeface="Arial"/>
              </a:defRPr>
            </a:pPr>
            <a:r>
              <a:rPr lang="fr-FR" sz="1600" noProof="1">
                <a:latin typeface="Arial" panose="020B0604020202020204" pitchFamily="34" charset="0"/>
                <a:cs typeface="Arial" panose="020B0604020202020204" pitchFamily="34" charset="0"/>
              </a:rPr>
              <a:t>- STD2A : Sciences et technologies du design et des arts appliqués</a:t>
            </a:r>
          </a:p>
          <a:p>
            <a:pPr lvl="1" indent="434340" defTabSz="434340">
              <a:lnSpc>
                <a:spcPct val="90000"/>
              </a:lnSpc>
              <a:defRPr sz="1500">
                <a:solidFill>
                  <a:srgbClr val="002060"/>
                </a:solidFill>
                <a:latin typeface="Arial"/>
                <a:ea typeface="Arial"/>
                <a:cs typeface="Arial"/>
                <a:sym typeface="Arial"/>
              </a:defRPr>
            </a:pPr>
            <a:r>
              <a:rPr lang="fr-FR" sz="1600" noProof="1">
                <a:latin typeface="Arial" panose="020B0604020202020204" pitchFamily="34" charset="0"/>
                <a:cs typeface="Arial" panose="020B0604020202020204" pitchFamily="34" charset="0"/>
              </a:rPr>
              <a:t>- STI2D : Sciences et technologies de l’industrie et du développement durable</a:t>
            </a:r>
          </a:p>
          <a:p>
            <a:pPr lvl="1" indent="434340" defTabSz="434340">
              <a:lnSpc>
                <a:spcPct val="90000"/>
              </a:lnSpc>
              <a:defRPr sz="1500">
                <a:solidFill>
                  <a:srgbClr val="002060"/>
                </a:solidFill>
                <a:latin typeface="Arial"/>
                <a:ea typeface="Arial"/>
                <a:cs typeface="Arial"/>
                <a:sym typeface="Arial"/>
              </a:defRPr>
            </a:pPr>
            <a:r>
              <a:rPr lang="fr-FR" sz="1600" noProof="1">
                <a:latin typeface="Arial" panose="020B0604020202020204" pitchFamily="34" charset="0"/>
                <a:cs typeface="Arial" panose="020B0604020202020204" pitchFamily="34" charset="0"/>
              </a:rPr>
              <a:t>- STMG : Sciences et technologies du management et de la gestion</a:t>
            </a:r>
          </a:p>
          <a:p>
            <a:pPr lvl="1" indent="434340" defTabSz="434340">
              <a:lnSpc>
                <a:spcPct val="90000"/>
              </a:lnSpc>
              <a:defRPr sz="1500">
                <a:solidFill>
                  <a:srgbClr val="002060"/>
                </a:solidFill>
                <a:latin typeface="Arial"/>
                <a:ea typeface="Arial"/>
                <a:cs typeface="Arial"/>
                <a:sym typeface="Arial"/>
              </a:defRPr>
            </a:pPr>
            <a:r>
              <a:rPr lang="fr-FR" sz="1600" noProof="1">
                <a:latin typeface="Arial" panose="020B0604020202020204" pitchFamily="34" charset="0"/>
                <a:cs typeface="Arial" panose="020B0604020202020204" pitchFamily="34" charset="0"/>
              </a:rPr>
              <a:t>- STAV : Sciences et technologies de l’agronomie et du vivant </a:t>
            </a:r>
            <a:r>
              <a:rPr lang="fr-FR" sz="1400" i="1" noProof="1">
                <a:latin typeface="Arial" panose="020B0604020202020204" pitchFamily="34" charset="0"/>
                <a:cs typeface="Arial" panose="020B0604020202020204" pitchFamily="34" charset="0"/>
              </a:rPr>
              <a:t>(dans l’agricole uniquement) </a:t>
            </a:r>
          </a:p>
          <a:p>
            <a:pPr lvl="1" indent="434340" defTabSz="434340">
              <a:lnSpc>
                <a:spcPct val="90000"/>
              </a:lnSpc>
              <a:defRPr sz="1500">
                <a:solidFill>
                  <a:srgbClr val="002060"/>
                </a:solidFill>
                <a:latin typeface="Arial"/>
                <a:ea typeface="Arial"/>
                <a:cs typeface="Arial"/>
                <a:sym typeface="Arial"/>
              </a:defRPr>
            </a:pPr>
            <a:r>
              <a:rPr lang="fr-FR" sz="1600" noProof="1">
                <a:latin typeface="Arial" panose="020B0604020202020204" pitchFamily="34" charset="0"/>
                <a:cs typeface="Arial" panose="020B0604020202020204" pitchFamily="34" charset="0"/>
              </a:rPr>
              <a:t>- STHR : Sciences et technologies de l’hôtellerie et de la restauration</a:t>
            </a:r>
          </a:p>
          <a:p>
            <a:pPr lvl="1" indent="434340" defTabSz="434340">
              <a:lnSpc>
                <a:spcPct val="90000"/>
              </a:lnSpc>
              <a:defRPr sz="1500">
                <a:solidFill>
                  <a:srgbClr val="002060"/>
                </a:solidFill>
                <a:latin typeface="Arial"/>
                <a:ea typeface="Arial"/>
                <a:cs typeface="Arial"/>
                <a:sym typeface="Arial"/>
              </a:defRPr>
            </a:pPr>
            <a:r>
              <a:rPr lang="fr-FR" sz="1600" noProof="1">
                <a:latin typeface="Arial" panose="020B0604020202020204" pitchFamily="34" charset="0"/>
                <a:cs typeface="Arial" panose="020B0604020202020204" pitchFamily="34" charset="0"/>
              </a:rPr>
              <a:t>- ST2S : Sciences et technologies de la santé et du social</a:t>
            </a:r>
          </a:p>
          <a:p>
            <a:pPr lvl="1" indent="434340" defTabSz="434340">
              <a:lnSpc>
                <a:spcPct val="90000"/>
              </a:lnSpc>
              <a:defRPr sz="1500">
                <a:solidFill>
                  <a:srgbClr val="002060"/>
                </a:solidFill>
                <a:latin typeface="Arial"/>
                <a:ea typeface="Arial"/>
                <a:cs typeface="Arial"/>
                <a:sym typeface="Arial"/>
              </a:defRPr>
            </a:pPr>
            <a:r>
              <a:rPr lang="fr-FR" sz="1600" noProof="1">
                <a:latin typeface="Arial" panose="020B0604020202020204" pitchFamily="34" charset="0"/>
                <a:cs typeface="Arial" panose="020B0604020202020204" pitchFamily="34" charset="0"/>
              </a:rPr>
              <a:t>- </a:t>
            </a:r>
            <a:r>
              <a:rPr lang="fr-FR" sz="1600" noProof="1">
                <a:solidFill>
                  <a:srgbClr val="002060"/>
                </a:solidFill>
                <a:latin typeface="Arial" panose="020B0604020202020204" pitchFamily="34" charset="0"/>
                <a:ea typeface="Arial"/>
                <a:cs typeface="Arial" panose="020B0604020202020204" pitchFamily="34" charset="0"/>
              </a:rPr>
              <a:t>S2TMD : Sciences et techniques du théâtre, de la musique et de la danse avec 	  	  	   l’intégration du théâtre </a:t>
            </a:r>
          </a:p>
        </p:txBody>
      </p:sp>
      <p:sp>
        <p:nvSpPr>
          <p:cNvPr id="403" name="2 enseignements optionnels au plus à choisir :…"/>
          <p:cNvSpPr txBox="1"/>
          <p:nvPr/>
        </p:nvSpPr>
        <p:spPr>
          <a:xfrm>
            <a:off x="5208756" y="910345"/>
            <a:ext cx="3593386" cy="193445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lvl="1" indent="457198">
              <a:defRPr sz="1600">
                <a:latin typeface="Arial"/>
                <a:ea typeface="Arial"/>
                <a:cs typeface="Arial"/>
                <a:sym typeface="Arial"/>
              </a:defRPr>
            </a:pPr>
            <a:endParaRPr lang="en-US" noProof="1"/>
          </a:p>
          <a:p>
            <a:pPr>
              <a:spcBef>
                <a:spcPts val="300"/>
              </a:spcBef>
              <a:defRPr sz="1600" b="1">
                <a:solidFill>
                  <a:srgbClr val="C13B77"/>
                </a:solidFill>
                <a:latin typeface="Arial"/>
                <a:ea typeface="Arial"/>
                <a:cs typeface="Arial"/>
                <a:sym typeface="Arial"/>
              </a:defRPr>
            </a:pPr>
            <a:r>
              <a:rPr lang="en-US" sz="1600" noProof="1">
                <a:latin typeface="Arial" panose="020B0604020202020204" pitchFamily="34" charset="0"/>
                <a:cs typeface="Arial" panose="020B0604020202020204" pitchFamily="34" charset="0"/>
              </a:rPr>
              <a:t>+ 2 enseignements optionnels à      </a:t>
            </a:r>
          </a:p>
          <a:p>
            <a:pPr>
              <a:spcBef>
                <a:spcPts val="300"/>
              </a:spcBef>
              <a:defRPr sz="1600" b="1">
                <a:solidFill>
                  <a:srgbClr val="C13B77"/>
                </a:solidFill>
                <a:latin typeface="Arial"/>
                <a:ea typeface="Arial"/>
                <a:cs typeface="Arial"/>
                <a:sym typeface="Arial"/>
              </a:defRPr>
            </a:pPr>
            <a:r>
              <a:rPr lang="en-US" sz="1600" noProof="1">
                <a:latin typeface="Arial" panose="020B0604020202020204" pitchFamily="34" charset="0"/>
                <a:cs typeface="Arial" panose="020B0604020202020204" pitchFamily="34" charset="0"/>
              </a:rPr>
              <a:t>   choisir :</a:t>
            </a:r>
          </a:p>
          <a:p>
            <a:pPr>
              <a:spcBef>
                <a:spcPts val="300"/>
              </a:spcBef>
              <a:defRPr sz="1700" b="1">
                <a:solidFill>
                  <a:srgbClr val="FF9300"/>
                </a:solidFill>
                <a:latin typeface="Arial"/>
                <a:ea typeface="Arial"/>
                <a:cs typeface="Arial"/>
                <a:sym typeface="Arial"/>
              </a:defRPr>
            </a:pPr>
            <a:endParaRPr lang="en-US" sz="1600" noProof="1">
              <a:latin typeface="Arial" panose="020B0604020202020204" pitchFamily="34" charset="0"/>
              <a:cs typeface="Arial" panose="020B0604020202020204" pitchFamily="34" charset="0"/>
            </a:endParaRPr>
          </a:p>
          <a:p>
            <a:pPr lvl="1" indent="457200">
              <a:defRPr sz="1500">
                <a:solidFill>
                  <a:srgbClr val="002060"/>
                </a:solidFill>
                <a:latin typeface="Arial"/>
                <a:ea typeface="Arial"/>
                <a:cs typeface="Arial"/>
                <a:sym typeface="Arial"/>
              </a:defRPr>
            </a:pPr>
            <a:r>
              <a:rPr lang="en-US" sz="1600" noProof="1">
                <a:latin typeface="Arial" panose="020B0604020202020204" pitchFamily="34" charset="0"/>
                <a:cs typeface="Arial" panose="020B0604020202020204" pitchFamily="34" charset="0"/>
              </a:rPr>
              <a:t>Langue vivante C (série STHR)</a:t>
            </a:r>
          </a:p>
          <a:p>
            <a:pPr lvl="1" indent="457200">
              <a:defRPr sz="1500">
                <a:solidFill>
                  <a:srgbClr val="002060"/>
                </a:solidFill>
                <a:latin typeface="Arial"/>
                <a:ea typeface="Arial"/>
                <a:cs typeface="Arial"/>
                <a:sym typeface="Arial"/>
              </a:defRPr>
            </a:pPr>
            <a:r>
              <a:rPr lang="en-US" sz="1600" noProof="1">
                <a:latin typeface="Arial" panose="020B0604020202020204" pitchFamily="34" charset="0"/>
                <a:cs typeface="Arial" panose="020B0604020202020204" pitchFamily="34" charset="0"/>
              </a:rPr>
              <a:t>Arts</a:t>
            </a:r>
          </a:p>
          <a:p>
            <a:pPr lvl="1" indent="457200">
              <a:defRPr sz="1500">
                <a:solidFill>
                  <a:srgbClr val="002060"/>
                </a:solidFill>
                <a:latin typeface="Arial"/>
                <a:ea typeface="Arial"/>
                <a:cs typeface="Arial"/>
                <a:sym typeface="Arial"/>
              </a:defRPr>
            </a:pPr>
            <a:r>
              <a:rPr lang="en-US" sz="1600" noProof="1">
                <a:latin typeface="Arial" panose="020B0604020202020204" pitchFamily="34" charset="0"/>
                <a:cs typeface="Arial" panose="020B0604020202020204" pitchFamily="34" charset="0"/>
              </a:rPr>
              <a:t>Education physique et sportive</a:t>
            </a:r>
          </a:p>
        </p:txBody>
      </p:sp>
      <p:sp>
        <p:nvSpPr>
          <p:cNvPr id="404" name="Enseignements communs à toutes les séries…"/>
          <p:cNvSpPr txBox="1"/>
          <p:nvPr/>
        </p:nvSpPr>
        <p:spPr>
          <a:xfrm>
            <a:off x="372089" y="1175327"/>
            <a:ext cx="5051249" cy="240382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a:spcBef>
                <a:spcPts val="400"/>
              </a:spcBef>
              <a:defRPr sz="1700" b="1">
                <a:solidFill>
                  <a:srgbClr val="C13B77"/>
                </a:solidFill>
                <a:latin typeface="Arial"/>
                <a:ea typeface="Arial"/>
                <a:cs typeface="Arial"/>
                <a:sym typeface="Arial"/>
              </a:defRPr>
            </a:pPr>
            <a:r>
              <a:rPr lang="fr-FR" sz="1600" dirty="0">
                <a:latin typeface="Arial" panose="020B0604020202020204" pitchFamily="34" charset="0"/>
                <a:cs typeface="Arial" panose="020B0604020202020204" pitchFamily="34" charset="0"/>
              </a:rPr>
              <a:t>enseignements communs à toutes les séries </a:t>
            </a:r>
            <a:endParaRPr lang="fr-FR" sz="1600" dirty="0">
              <a:solidFill>
                <a:srgbClr val="FF9300"/>
              </a:solidFill>
              <a:latin typeface="Arial" panose="020B0604020202020204" pitchFamily="34" charset="0"/>
              <a:cs typeface="Arial" panose="020B0604020202020204" pitchFamily="34" charset="0"/>
            </a:endParaRPr>
          </a:p>
          <a:p>
            <a:pPr marL="177800" indent="-177800">
              <a:spcBef>
                <a:spcPts val="300"/>
              </a:spcBef>
              <a:defRPr sz="1400">
                <a:solidFill>
                  <a:srgbClr val="FF6C1A"/>
                </a:solidFill>
                <a:latin typeface="Arial"/>
                <a:ea typeface="Arial"/>
                <a:cs typeface="Arial"/>
                <a:sym typeface="Arial"/>
              </a:defRPr>
            </a:pPr>
            <a:endParaRPr lang="fr-FR" sz="1600" dirty="0">
              <a:solidFill>
                <a:srgbClr val="FF9300"/>
              </a:solidFill>
              <a:latin typeface="Arial" panose="020B0604020202020204" pitchFamily="34" charset="0"/>
              <a:cs typeface="Arial" panose="020B0604020202020204" pitchFamily="34" charset="0"/>
            </a:endParaRPr>
          </a:p>
          <a:p>
            <a:pPr lvl="1" indent="457200">
              <a:defRPr sz="1400">
                <a:solidFill>
                  <a:srgbClr val="002060"/>
                </a:solidFill>
                <a:latin typeface="Arial"/>
                <a:ea typeface="Arial"/>
                <a:cs typeface="Arial"/>
                <a:sym typeface="Arial"/>
              </a:defRPr>
            </a:pPr>
            <a:r>
              <a:rPr lang="fr-FR" sz="1600" dirty="0">
                <a:latin typeface="Arial" panose="020B0604020202020204" pitchFamily="34" charset="0"/>
                <a:cs typeface="Arial" panose="020B0604020202020204" pitchFamily="34" charset="0"/>
              </a:rPr>
              <a:t>Français : 3h</a:t>
            </a:r>
          </a:p>
          <a:p>
            <a:pPr lvl="1" indent="457200">
              <a:defRPr sz="1400">
                <a:solidFill>
                  <a:srgbClr val="002060"/>
                </a:solidFill>
                <a:latin typeface="Arial"/>
                <a:ea typeface="Arial"/>
                <a:cs typeface="Arial"/>
                <a:sym typeface="Arial"/>
              </a:defRPr>
            </a:pPr>
            <a:r>
              <a:rPr lang="fr-FR" sz="1600" dirty="0">
                <a:latin typeface="Arial" panose="020B0604020202020204" pitchFamily="34" charset="0"/>
                <a:cs typeface="Arial" panose="020B0604020202020204" pitchFamily="34" charset="0"/>
              </a:rPr>
              <a:t>Histoire-géographie : 1h30</a:t>
            </a:r>
          </a:p>
          <a:p>
            <a:pPr lvl="1" indent="457200">
              <a:defRPr sz="1400">
                <a:solidFill>
                  <a:srgbClr val="002060"/>
                </a:solidFill>
                <a:latin typeface="Arial"/>
                <a:ea typeface="Arial"/>
                <a:cs typeface="Arial"/>
                <a:sym typeface="Arial"/>
              </a:defRPr>
            </a:pPr>
            <a:r>
              <a:rPr lang="fr-FR" sz="1600" dirty="0">
                <a:latin typeface="Arial" panose="020B0604020202020204" pitchFamily="34" charset="0"/>
                <a:cs typeface="Arial" panose="020B0604020202020204" pitchFamily="34" charset="0"/>
              </a:rPr>
              <a:t>LVA et LVB : 4h</a:t>
            </a:r>
          </a:p>
          <a:p>
            <a:pPr lvl="1" indent="457200">
              <a:defRPr sz="1400">
                <a:solidFill>
                  <a:srgbClr val="002060"/>
                </a:solidFill>
                <a:latin typeface="Arial"/>
                <a:ea typeface="Arial"/>
                <a:cs typeface="Arial"/>
                <a:sym typeface="Arial"/>
              </a:defRPr>
            </a:pPr>
            <a:r>
              <a:rPr lang="fr-FR" sz="1600" dirty="0">
                <a:latin typeface="Arial" panose="020B0604020202020204" pitchFamily="34" charset="0"/>
                <a:cs typeface="Arial" panose="020B0604020202020204" pitchFamily="34" charset="0"/>
              </a:rPr>
              <a:t>Education physique et sportive : 2h</a:t>
            </a:r>
          </a:p>
          <a:p>
            <a:pPr lvl="1" indent="457200">
              <a:defRPr sz="1400">
                <a:solidFill>
                  <a:srgbClr val="002060"/>
                </a:solidFill>
                <a:latin typeface="Arial"/>
                <a:ea typeface="Arial"/>
                <a:cs typeface="Arial"/>
                <a:sym typeface="Arial"/>
              </a:defRPr>
            </a:pPr>
            <a:r>
              <a:rPr lang="fr-FR" sz="1600" dirty="0">
                <a:latin typeface="Arial" panose="020B0604020202020204" pitchFamily="34" charset="0"/>
                <a:cs typeface="Arial" panose="020B0604020202020204" pitchFamily="34" charset="0"/>
              </a:rPr>
              <a:t>Mathématiques : 3h</a:t>
            </a:r>
          </a:p>
          <a:p>
            <a:pPr lvl="1" indent="457200">
              <a:defRPr sz="1400">
                <a:solidFill>
                  <a:srgbClr val="002060"/>
                </a:solidFill>
                <a:latin typeface="Arial"/>
                <a:ea typeface="Arial"/>
                <a:cs typeface="Arial"/>
                <a:sym typeface="Arial"/>
              </a:defRPr>
            </a:pPr>
            <a:r>
              <a:rPr lang="fr-FR" sz="1600" dirty="0">
                <a:latin typeface="Arial" panose="020B0604020202020204" pitchFamily="34" charset="0"/>
                <a:cs typeface="Arial" panose="020B0604020202020204" pitchFamily="34" charset="0"/>
              </a:rPr>
              <a:t>Enseignement moral et civique : 18h30 annuelles</a:t>
            </a:r>
          </a:p>
        </p:txBody>
      </p:sp>
      <p:sp>
        <p:nvSpPr>
          <p:cNvPr id="405" name="La voie Techno : L’organisation en séries est maintenue"/>
          <p:cNvSpPr txBox="1"/>
          <p:nvPr/>
        </p:nvSpPr>
        <p:spPr>
          <a:xfrm>
            <a:off x="372090" y="448679"/>
            <a:ext cx="6550828" cy="461661"/>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400" b="1">
                <a:solidFill>
                  <a:srgbClr val="FFFFFF"/>
                </a:solidFill>
                <a:latin typeface="Martel Sans Black"/>
                <a:ea typeface="Martel Sans Black"/>
                <a:cs typeface="Martel Sans Black"/>
                <a:sym typeface="Martel Sans Black"/>
              </a:defRPr>
            </a:lvl1pPr>
          </a:lstStyle>
          <a:p>
            <a:r>
              <a:rPr dirty="0"/>
              <a:t>La </a:t>
            </a:r>
            <a:r>
              <a:rPr dirty="0" err="1"/>
              <a:t>voie</a:t>
            </a:r>
            <a:r>
              <a:rPr dirty="0"/>
              <a:t> techno</a:t>
            </a:r>
            <a:r>
              <a:rPr lang="fr-FR" dirty="0"/>
              <a:t>logique </a:t>
            </a:r>
            <a:r>
              <a:rPr dirty="0"/>
              <a:t> : </a:t>
            </a:r>
            <a:r>
              <a:rPr lang="fr-FR" dirty="0"/>
              <a:t>maintien des séries</a:t>
            </a: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t>16</a:t>
            </a:fld>
            <a:endParaRPr lang="fr-F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5310" y="394137"/>
            <a:ext cx="7164494" cy="598501"/>
          </a:xfrm>
        </p:spPr>
        <p:txBody>
          <a:bodyPr/>
          <a:lstStyle/>
          <a:p>
            <a:pPr algn="l"/>
            <a:r>
              <a:rPr lang="fr-FR" sz="2400" b="1" dirty="0">
                <a:solidFill>
                  <a:srgbClr val="FFFFFF"/>
                </a:solidFill>
                <a:latin typeface="Martel Sans Black"/>
                <a:ea typeface="Martel Sans Black"/>
                <a:cs typeface="Martel Sans Black"/>
              </a:rPr>
              <a:t>La voie </a:t>
            </a:r>
            <a:r>
              <a:rPr lang="fr-FR" sz="2400" b="1" dirty="0">
                <a:solidFill>
                  <a:srgbClr val="FFFFFF"/>
                </a:solidFill>
                <a:latin typeface="Martel Sans Black"/>
                <a:ea typeface="Martel Sans Black"/>
                <a:cs typeface="Martel Sans Black"/>
                <a:sym typeface="Martel Sans Black"/>
              </a:rPr>
              <a:t>générale et technologique </a:t>
            </a:r>
          </a:p>
        </p:txBody>
      </p:sp>
      <p:sp>
        <p:nvSpPr>
          <p:cNvPr id="4" name="Espace réservé du numéro de diapositive 3"/>
          <p:cNvSpPr>
            <a:spLocks noGrp="1"/>
          </p:cNvSpPr>
          <p:nvPr>
            <p:ph type="sldNum" sz="quarter" idx="2"/>
          </p:nvPr>
        </p:nvSpPr>
        <p:spPr/>
        <p:txBody>
          <a:bodyPr/>
          <a:lstStyle/>
          <a:p>
            <a:fld id="{86CB4B4D-7CA3-9044-876B-883B54F8677D}" type="slidenum">
              <a:rPr lang="fr-FR" smtClean="0"/>
              <a:t>17</a:t>
            </a:fld>
            <a:endParaRPr lang="fr-FR"/>
          </a:p>
        </p:txBody>
      </p:sp>
      <p:pic>
        <p:nvPicPr>
          <p:cNvPr id="6" name="Image 5">
            <a:extLst>
              <a:ext uri="{FF2B5EF4-FFF2-40B4-BE49-F238E27FC236}">
                <a16:creationId xmlns:a16="http://schemas.microsoft.com/office/drawing/2014/main" id="{CCD0872A-644F-994F-8DDB-E610F8CBAB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992638"/>
            <a:ext cx="7660820" cy="5551597"/>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cre 2">
                <a:extLst>
                  <a:ext uri="{FF2B5EF4-FFF2-40B4-BE49-F238E27FC236}">
                    <a16:creationId xmlns:a16="http://schemas.microsoft.com/office/drawing/2014/main" id="{49E3E117-D927-A643-98D1-F97C2AA331B0}"/>
                  </a:ext>
                </a:extLst>
              </p14:cNvPr>
              <p14:cNvContentPartPr/>
              <p14:nvPr/>
            </p14:nvContentPartPr>
            <p14:xfrm>
              <a:off x="4458848" y="3366826"/>
              <a:ext cx="612720" cy="24120"/>
            </p14:xfrm>
          </p:contentPart>
        </mc:Choice>
        <mc:Fallback xmlns="">
          <p:pic>
            <p:nvPicPr>
              <p:cNvPr id="3" name="Encre 2">
                <a:extLst>
                  <a:ext uri="{FF2B5EF4-FFF2-40B4-BE49-F238E27FC236}">
                    <a16:creationId xmlns:a16="http://schemas.microsoft.com/office/drawing/2014/main" id="{49E3E117-D927-A643-98D1-F97C2AA331B0}"/>
                  </a:ext>
                </a:extLst>
              </p:cNvPr>
              <p:cNvPicPr/>
              <p:nvPr/>
            </p:nvPicPr>
            <p:blipFill>
              <a:blip r:embed="rId5"/>
              <a:stretch>
                <a:fillRect/>
              </a:stretch>
            </p:blipFill>
            <p:spPr>
              <a:xfrm>
                <a:off x="4441208" y="3331186"/>
                <a:ext cx="6483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cre 4">
                <a:extLst>
                  <a:ext uri="{FF2B5EF4-FFF2-40B4-BE49-F238E27FC236}">
                    <a16:creationId xmlns:a16="http://schemas.microsoft.com/office/drawing/2014/main" id="{7EF36D78-C6BD-8840-80AF-C50330C97523}"/>
                  </a:ext>
                </a:extLst>
              </p14:cNvPr>
              <p14:cNvContentPartPr/>
              <p14:nvPr/>
            </p14:nvContentPartPr>
            <p14:xfrm>
              <a:off x="5527328" y="3489586"/>
              <a:ext cx="538560" cy="24120"/>
            </p14:xfrm>
          </p:contentPart>
        </mc:Choice>
        <mc:Fallback xmlns="">
          <p:pic>
            <p:nvPicPr>
              <p:cNvPr id="5" name="Encre 4">
                <a:extLst>
                  <a:ext uri="{FF2B5EF4-FFF2-40B4-BE49-F238E27FC236}">
                    <a16:creationId xmlns:a16="http://schemas.microsoft.com/office/drawing/2014/main" id="{7EF36D78-C6BD-8840-80AF-C50330C97523}"/>
                  </a:ext>
                </a:extLst>
              </p:cNvPr>
              <p:cNvPicPr/>
              <p:nvPr/>
            </p:nvPicPr>
            <p:blipFill>
              <a:blip r:embed="rId7"/>
              <a:stretch>
                <a:fillRect/>
              </a:stretch>
            </p:blipFill>
            <p:spPr>
              <a:xfrm>
                <a:off x="5509688" y="3453946"/>
                <a:ext cx="574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Encre 6">
                <a:extLst>
                  <a:ext uri="{FF2B5EF4-FFF2-40B4-BE49-F238E27FC236}">
                    <a16:creationId xmlns:a16="http://schemas.microsoft.com/office/drawing/2014/main" id="{82044AB1-A8D5-7344-89D6-5309238725E5}"/>
                  </a:ext>
                </a:extLst>
              </p14:cNvPr>
              <p14:cNvContentPartPr/>
              <p14:nvPr/>
            </p14:nvContentPartPr>
            <p14:xfrm>
              <a:off x="1900688" y="4506502"/>
              <a:ext cx="1132560" cy="28800"/>
            </p14:xfrm>
          </p:contentPart>
        </mc:Choice>
        <mc:Fallback xmlns="">
          <p:pic>
            <p:nvPicPr>
              <p:cNvPr id="7" name="Encre 6">
                <a:extLst>
                  <a:ext uri="{FF2B5EF4-FFF2-40B4-BE49-F238E27FC236}">
                    <a16:creationId xmlns:a16="http://schemas.microsoft.com/office/drawing/2014/main" id="{82044AB1-A8D5-7344-89D6-5309238725E5}"/>
                  </a:ext>
                </a:extLst>
              </p:cNvPr>
              <p:cNvPicPr/>
              <p:nvPr/>
            </p:nvPicPr>
            <p:blipFill>
              <a:blip r:embed="rId9"/>
              <a:stretch>
                <a:fillRect/>
              </a:stretch>
            </p:blipFill>
            <p:spPr>
              <a:xfrm>
                <a:off x="1882688" y="4470862"/>
                <a:ext cx="1168200" cy="100440"/>
              </a:xfrm>
              <a:prstGeom prst="rect">
                <a:avLst/>
              </a:prstGeom>
            </p:spPr>
          </p:pic>
        </mc:Fallback>
      </mc:AlternateContent>
      <p:sp>
        <p:nvSpPr>
          <p:cNvPr id="8" name="Rectangle 7">
            <a:extLst>
              <a:ext uri="{FF2B5EF4-FFF2-40B4-BE49-F238E27FC236}">
                <a16:creationId xmlns:a16="http://schemas.microsoft.com/office/drawing/2014/main" id="{8363789E-B473-9C47-8E5C-982BDB68A88A}"/>
              </a:ext>
            </a:extLst>
          </p:cNvPr>
          <p:cNvSpPr/>
          <p:nvPr/>
        </p:nvSpPr>
        <p:spPr>
          <a:xfrm>
            <a:off x="6680790" y="2564613"/>
            <a:ext cx="1701209" cy="1464437"/>
          </a:xfrm>
          <a:prstGeom prst="rect">
            <a:avLst/>
          </a:prstGeom>
          <a:no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
        <p:nvSpPr>
          <p:cNvPr id="9" name="Rectangle 8">
            <a:extLst>
              <a:ext uri="{FF2B5EF4-FFF2-40B4-BE49-F238E27FC236}">
                <a16:creationId xmlns:a16="http://schemas.microsoft.com/office/drawing/2014/main" id="{32A287DE-ECA0-964B-B8B4-CA744D0FFF29}"/>
              </a:ext>
            </a:extLst>
          </p:cNvPr>
          <p:cNvSpPr/>
          <p:nvPr/>
        </p:nvSpPr>
        <p:spPr>
          <a:xfrm>
            <a:off x="964019" y="2634607"/>
            <a:ext cx="1651590" cy="1464437"/>
          </a:xfrm>
          <a:prstGeom prst="rect">
            <a:avLst/>
          </a:prstGeom>
          <a:no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2" name="Encre 11">
                <a:extLst>
                  <a:ext uri="{FF2B5EF4-FFF2-40B4-BE49-F238E27FC236}">
                    <a16:creationId xmlns:a16="http://schemas.microsoft.com/office/drawing/2014/main" id="{499EFE11-E5E6-2D4E-80D6-8BCA2DF476E8}"/>
                  </a:ext>
                </a:extLst>
              </p14:cNvPr>
              <p14:cNvContentPartPr/>
              <p14:nvPr/>
            </p14:nvContentPartPr>
            <p14:xfrm>
              <a:off x="2516550" y="3694985"/>
              <a:ext cx="67320" cy="81000"/>
            </p14:xfrm>
          </p:contentPart>
        </mc:Choice>
        <mc:Fallback xmlns="">
          <p:pic>
            <p:nvPicPr>
              <p:cNvPr id="12" name="Encre 11">
                <a:extLst>
                  <a:ext uri="{FF2B5EF4-FFF2-40B4-BE49-F238E27FC236}">
                    <a16:creationId xmlns:a16="http://schemas.microsoft.com/office/drawing/2014/main" id="{499EFE11-E5E6-2D4E-80D6-8BCA2DF476E8}"/>
                  </a:ext>
                </a:extLst>
              </p:cNvPr>
              <p:cNvPicPr/>
              <p:nvPr/>
            </p:nvPicPr>
            <p:blipFill>
              <a:blip r:embed="rId11"/>
              <a:stretch>
                <a:fillRect/>
              </a:stretch>
            </p:blipFill>
            <p:spPr>
              <a:xfrm>
                <a:off x="2498550" y="3586985"/>
                <a:ext cx="102960" cy="296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3" name="Encre 12">
                <a:extLst>
                  <a:ext uri="{FF2B5EF4-FFF2-40B4-BE49-F238E27FC236}">
                    <a16:creationId xmlns:a16="http://schemas.microsoft.com/office/drawing/2014/main" id="{0A9A56B7-0966-2E48-9B88-1680D71F7835}"/>
                  </a:ext>
                </a:extLst>
              </p14:cNvPr>
              <p14:cNvContentPartPr/>
              <p14:nvPr/>
            </p14:nvContentPartPr>
            <p14:xfrm>
              <a:off x="2495670" y="3691745"/>
              <a:ext cx="97920" cy="101160"/>
            </p14:xfrm>
          </p:contentPart>
        </mc:Choice>
        <mc:Fallback xmlns="">
          <p:pic>
            <p:nvPicPr>
              <p:cNvPr id="13" name="Encre 12">
                <a:extLst>
                  <a:ext uri="{FF2B5EF4-FFF2-40B4-BE49-F238E27FC236}">
                    <a16:creationId xmlns:a16="http://schemas.microsoft.com/office/drawing/2014/main" id="{0A9A56B7-0966-2E48-9B88-1680D71F7835}"/>
                  </a:ext>
                </a:extLst>
              </p:cNvPr>
              <p:cNvPicPr/>
              <p:nvPr/>
            </p:nvPicPr>
            <p:blipFill>
              <a:blip r:embed="rId13"/>
              <a:stretch>
                <a:fillRect/>
              </a:stretch>
            </p:blipFill>
            <p:spPr>
              <a:xfrm>
                <a:off x="2478030" y="3583745"/>
                <a:ext cx="1335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Encre 9">
                <a:extLst>
                  <a:ext uri="{FF2B5EF4-FFF2-40B4-BE49-F238E27FC236}">
                    <a16:creationId xmlns:a16="http://schemas.microsoft.com/office/drawing/2014/main" id="{90FC520E-3862-2D43-B976-F85EC4706F32}"/>
                  </a:ext>
                </a:extLst>
              </p14:cNvPr>
              <p14:cNvContentPartPr/>
              <p14:nvPr/>
            </p14:nvContentPartPr>
            <p14:xfrm>
              <a:off x="6626675" y="6039904"/>
              <a:ext cx="1629360" cy="16200"/>
            </p14:xfrm>
          </p:contentPart>
        </mc:Choice>
        <mc:Fallback xmlns="">
          <p:pic>
            <p:nvPicPr>
              <p:cNvPr id="10" name="Encre 9">
                <a:extLst>
                  <a:ext uri="{FF2B5EF4-FFF2-40B4-BE49-F238E27FC236}">
                    <a16:creationId xmlns:a16="http://schemas.microsoft.com/office/drawing/2014/main" id="{90FC520E-3862-2D43-B976-F85EC4706F32}"/>
                  </a:ext>
                </a:extLst>
              </p:cNvPr>
              <p:cNvPicPr/>
              <p:nvPr/>
            </p:nvPicPr>
            <p:blipFill>
              <a:blip r:embed="rId15"/>
              <a:stretch>
                <a:fillRect/>
              </a:stretch>
            </p:blipFill>
            <p:spPr>
              <a:xfrm>
                <a:off x="6591035" y="5968264"/>
                <a:ext cx="1701000" cy="159840"/>
              </a:xfrm>
              <a:prstGeom prst="rect">
                <a:avLst/>
              </a:prstGeom>
            </p:spPr>
          </p:pic>
        </mc:Fallback>
      </mc:AlternateContent>
    </p:spTree>
    <p:extLst>
      <p:ext uri="{BB962C8B-B14F-4D97-AF65-F5344CB8AC3E}">
        <p14:creationId xmlns:p14="http://schemas.microsoft.com/office/powerpoint/2010/main" val="386486623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Espace réservé du numéro de diapositive 6"/>
          <p:cNvSpPr txBox="1">
            <a:spLocks noGrp="1"/>
          </p:cNvSpPr>
          <p:nvPr>
            <p:ph type="sldNum" sz="quarter" idx="2"/>
          </p:nvPr>
        </p:nvSpPr>
        <p:spPr>
          <a:xfrm>
            <a:off x="8422816" y="6404290"/>
            <a:ext cx="263979" cy="26923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a:p>
        </p:txBody>
      </p:sp>
      <p:pic>
        <p:nvPicPr>
          <p:cNvPr id="459" name="Pages.jpg" descr="Pages.jpg"/>
          <p:cNvPicPr>
            <a:picLocks noChangeAspect="1"/>
          </p:cNvPicPr>
          <p:nvPr/>
        </p:nvPicPr>
        <p:blipFill>
          <a:blip r:embed="rId3"/>
          <a:stretch>
            <a:fillRect/>
          </a:stretch>
        </p:blipFill>
        <p:spPr>
          <a:xfrm>
            <a:off x="0" y="0"/>
            <a:ext cx="9130063" cy="6858000"/>
          </a:xfrm>
          <a:prstGeom prst="rect">
            <a:avLst/>
          </a:prstGeom>
          <a:ln w="12700">
            <a:miter lim="400000"/>
          </a:ln>
        </p:spPr>
      </p:pic>
      <p:sp>
        <p:nvSpPr>
          <p:cNvPr id="460" name="Rectangle 3"/>
          <p:cNvSpPr/>
          <p:nvPr/>
        </p:nvSpPr>
        <p:spPr>
          <a:xfrm>
            <a:off x="-6164" y="0"/>
            <a:ext cx="9150164" cy="6858000"/>
          </a:xfrm>
          <a:prstGeom prst="rect">
            <a:avLst/>
          </a:prstGeom>
          <a:solidFill>
            <a:srgbClr val="20A69E">
              <a:alpha val="88000"/>
            </a:srgbClr>
          </a:soli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defRPr>
            </a:pPr>
            <a:endParaRPr/>
          </a:p>
        </p:txBody>
      </p:sp>
      <p:sp>
        <p:nvSpPr>
          <p:cNvPr id="461" name="Rectangle 9"/>
          <p:cNvSpPr/>
          <p:nvPr/>
        </p:nvSpPr>
        <p:spPr>
          <a:xfrm>
            <a:off x="1799769" y="2017484"/>
            <a:ext cx="5443617" cy="2845501"/>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462" name="Titre 1"/>
          <p:cNvSpPr txBox="1">
            <a:spLocks noGrp="1"/>
          </p:cNvSpPr>
          <p:nvPr>
            <p:ph type="ctrTitle"/>
          </p:nvPr>
        </p:nvSpPr>
        <p:spPr>
          <a:xfrm>
            <a:off x="1799768" y="2017484"/>
            <a:ext cx="5443620" cy="2845501"/>
          </a:xfrm>
          <a:prstGeom prst="rect">
            <a:avLst/>
          </a:prstGeom>
        </p:spPr>
        <p:txBody>
          <a:bodyPr anchor="ctr"/>
          <a:lstStyle/>
          <a:p>
            <a:pPr>
              <a:defRPr sz="3600" b="1">
                <a:solidFill>
                  <a:srgbClr val="C13B77"/>
                </a:solidFill>
                <a:latin typeface="Martel Sans Black"/>
                <a:ea typeface="Martel Sans Black"/>
                <a:cs typeface="Martel Sans Black"/>
                <a:sym typeface="Martel Sans Black"/>
              </a:defRPr>
            </a:pPr>
            <a:r>
              <a:rPr dirty="0"/>
              <a:t>Les </a:t>
            </a:r>
            <a:r>
              <a:rPr dirty="0" err="1"/>
              <a:t>évaluations</a:t>
            </a:r>
            <a:r>
              <a:rPr dirty="0"/>
              <a:t> communes </a:t>
            </a:r>
          </a:p>
          <a:p>
            <a:pPr>
              <a:defRPr sz="3600" b="1">
                <a:solidFill>
                  <a:srgbClr val="C13B77"/>
                </a:solidFill>
                <a:latin typeface="Martel Sans Black"/>
                <a:ea typeface="Martel Sans Black"/>
                <a:cs typeface="Martel Sans Black"/>
                <a:sym typeface="Martel Sans Black"/>
              </a:defRPr>
            </a:pPr>
            <a:br>
              <a:rPr dirty="0"/>
            </a:br>
            <a:r>
              <a:rPr sz="2200" i="1" dirty="0"/>
              <a:t>(</a:t>
            </a:r>
            <a:r>
              <a:rPr sz="2200" i="1" dirty="0" err="1"/>
              <a:t>anciennement</a:t>
            </a:r>
            <a:r>
              <a:rPr sz="2200" i="1" dirty="0"/>
              <a:t> E3C-épreuves communes de </a:t>
            </a:r>
            <a:r>
              <a:rPr sz="2200" i="1" dirty="0" err="1"/>
              <a:t>contrôle</a:t>
            </a:r>
            <a:r>
              <a:rPr sz="2200" i="1" dirty="0"/>
              <a:t> </a:t>
            </a:r>
            <a:r>
              <a:rPr sz="2200" i="1" dirty="0" err="1"/>
              <a:t>continu</a:t>
            </a:r>
            <a:r>
              <a:rPr sz="2200" i="1" dirty="0"/>
              <a:t>) </a:t>
            </a:r>
          </a:p>
        </p:txBody>
      </p:sp>
      <p:pic>
        <p:nvPicPr>
          <p:cNvPr id="463" name="Logo+Appellation_blc.png" descr="Logo+Appellation_blc.png"/>
          <p:cNvPicPr>
            <a:picLocks noChangeAspect="1"/>
          </p:cNvPicPr>
          <p:nvPr/>
        </p:nvPicPr>
        <p:blipFill>
          <a:blip r:embed="rId4"/>
          <a:stretch>
            <a:fillRect/>
          </a:stretch>
        </p:blipFill>
        <p:spPr>
          <a:xfrm>
            <a:off x="8162297" y="153819"/>
            <a:ext cx="866714" cy="643407"/>
          </a:xfrm>
          <a:prstGeom prst="rect">
            <a:avLst/>
          </a:prstGeom>
          <a:ln w="12700">
            <a:miter lim="400000"/>
          </a:ln>
        </p:spPr>
      </p:pic>
      <p:sp>
        <p:nvSpPr>
          <p:cNvPr id="464" name="Espace réservé du numéro de diapositive 7"/>
          <p:cNvSpPr txBox="1"/>
          <p:nvPr/>
        </p:nvSpPr>
        <p:spPr>
          <a:xfrm>
            <a:off x="8265886" y="6216751"/>
            <a:ext cx="420917" cy="2184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900">
                <a:solidFill>
                  <a:srgbClr val="888888"/>
                </a:solidFill>
              </a:defRPr>
            </a:lvl1pPr>
          </a:lstStyle>
          <a:p>
            <a:r>
              <a:t>2</a:t>
            </a:r>
          </a:p>
        </p:txBody>
      </p:sp>
      <p:sp>
        <p:nvSpPr>
          <p:cNvPr id="10" name="Multiplication 9"/>
          <p:cNvSpPr/>
          <p:nvPr/>
        </p:nvSpPr>
        <p:spPr>
          <a:xfrm>
            <a:off x="-779547" y="1720508"/>
            <a:ext cx="10420504" cy="3416984"/>
          </a:xfrm>
          <a:prstGeom prst="mathMultiply">
            <a:avLst/>
          </a:prstGeom>
          <a:solidFill>
            <a:srgbClr val="FF0000"/>
          </a:solidFill>
          <a:ln w="3175"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FF0000"/>
              </a:solidFill>
              <a:effectLst/>
              <a:uFillTx/>
              <a:latin typeface="+mn-lt"/>
              <a:ea typeface="+mn-ea"/>
              <a:cs typeface="+mn-cs"/>
              <a:sym typeface="Calibri"/>
            </a:endParaRPr>
          </a:p>
        </p:txBody>
      </p:sp>
    </p:spTree>
    <p:extLst>
      <p:ext uri="{BB962C8B-B14F-4D97-AF65-F5344CB8AC3E}">
        <p14:creationId xmlns:p14="http://schemas.microsoft.com/office/powerpoint/2010/main" val="20625358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L’Enseignement de spécialité suivi uniquement en 1ère"/>
          <p:cNvSpPr txBox="1">
            <a:spLocks noGrp="1"/>
          </p:cNvSpPr>
          <p:nvPr>
            <p:ph type="title"/>
          </p:nvPr>
        </p:nvSpPr>
        <p:spPr>
          <a:xfrm>
            <a:off x="351675" y="415572"/>
            <a:ext cx="8229601" cy="703685"/>
          </a:xfrm>
          <a:prstGeom prst="rect">
            <a:avLst/>
          </a:prstGeom>
        </p:spPr>
        <p:txBody>
          <a:bodyPr/>
          <a:lstStyle>
            <a:lvl1pPr algn="l">
              <a:defRPr sz="2100" b="1">
                <a:solidFill>
                  <a:srgbClr val="FFFFFF"/>
                </a:solidFill>
                <a:latin typeface="Martel Sans Black"/>
                <a:ea typeface="Martel Sans Black"/>
                <a:cs typeface="Martel Sans Black"/>
                <a:sym typeface="Martel Sans Black"/>
              </a:defRPr>
            </a:lvl1pPr>
          </a:lstStyle>
          <a:p>
            <a:r>
              <a:t>L’Enseignement de spécialité suivi uniquement en 1ère </a:t>
            </a:r>
          </a:p>
        </p:txBody>
      </p:sp>
      <p:sp>
        <p:nvSpPr>
          <p:cNvPr id="470" name="Voie générale…"/>
          <p:cNvSpPr txBox="1">
            <a:spLocks noGrp="1"/>
          </p:cNvSpPr>
          <p:nvPr>
            <p:ph type="body" idx="1"/>
          </p:nvPr>
        </p:nvSpPr>
        <p:spPr>
          <a:xfrm>
            <a:off x="464695" y="1119257"/>
            <a:ext cx="8222106" cy="5419655"/>
          </a:xfrm>
          <a:prstGeom prst="rect">
            <a:avLst/>
          </a:prstGeom>
        </p:spPr>
        <p:txBody>
          <a:bodyPr/>
          <a:lstStyle/>
          <a:p>
            <a:pPr marL="0" indent="0">
              <a:spcBef>
                <a:spcPts val="300"/>
              </a:spcBef>
              <a:buSzTx/>
              <a:buNone/>
              <a:defRPr sz="1800" b="1">
                <a:solidFill>
                  <a:srgbClr val="C13B77"/>
                </a:solidFill>
              </a:defRPr>
            </a:pPr>
            <a:r>
              <a:rPr lang="fr-FR" noProof="1"/>
              <a:t>Voie générale </a:t>
            </a:r>
            <a:endParaRPr lang="fr-FR" noProof="1">
              <a:latin typeface="Arial"/>
              <a:ea typeface="Arial"/>
              <a:cs typeface="Arial"/>
              <a:sym typeface="Arial"/>
            </a:endParaRPr>
          </a:p>
          <a:p>
            <a:pPr marL="177800" indent="-177800">
              <a:spcBef>
                <a:spcPts val="300"/>
              </a:spcBef>
              <a:buSzTx/>
              <a:buNone/>
              <a:defRPr sz="1800"/>
            </a:pPr>
            <a:r>
              <a:rPr lang="fr-FR" noProof="1"/>
              <a:t>	L’élève de première générale communique au conseil de classe du 2</a:t>
            </a:r>
            <a:r>
              <a:rPr lang="fr-FR" baseline="30221" noProof="1"/>
              <a:t>e</a:t>
            </a:r>
            <a:r>
              <a:rPr lang="fr-FR" noProof="1"/>
              <a:t> trimestre l’enseignement de spécialité qu’il ne souhaite pas poursuivre en terminale. </a:t>
            </a:r>
          </a:p>
          <a:p>
            <a:pPr marL="177800" indent="-177800">
              <a:spcBef>
                <a:spcPts val="300"/>
              </a:spcBef>
              <a:buSzTx/>
              <a:buNone/>
              <a:defRPr sz="1800"/>
            </a:pPr>
            <a:endParaRPr lang="fr-FR" noProof="1"/>
          </a:p>
          <a:p>
            <a:pPr marL="0" indent="0">
              <a:spcBef>
                <a:spcPts val="300"/>
              </a:spcBef>
              <a:buClr>
                <a:schemeClr val="accent6"/>
              </a:buClr>
              <a:buNone/>
              <a:defRPr sz="1800"/>
            </a:pPr>
            <a:r>
              <a:rPr lang="fr-FR" noProof="1">
                <a:solidFill>
                  <a:srgbClr val="FF0000"/>
                </a:solidFill>
              </a:rPr>
              <a:t>	A noter : l’enseignement de spécialité abandonné en fin de 1</a:t>
            </a:r>
            <a:r>
              <a:rPr lang="fr-FR" baseline="30000" noProof="1">
                <a:solidFill>
                  <a:srgbClr val="FF0000"/>
                </a:solidFill>
              </a:rPr>
              <a:t>ère</a:t>
            </a:r>
            <a:r>
              <a:rPr lang="fr-FR" noProof="1">
                <a:solidFill>
                  <a:srgbClr val="FF0000"/>
                </a:solidFill>
              </a:rPr>
              <a:t> est crédité d’un 	coefficient de 8, soit la ½ du coefficient des EDS conservés en T </a:t>
            </a:r>
          </a:p>
          <a:p>
            <a:pPr marL="0" indent="0">
              <a:spcBef>
                <a:spcPts val="300"/>
              </a:spcBef>
              <a:buClr>
                <a:schemeClr val="accent6"/>
              </a:buClr>
              <a:buNone/>
              <a:defRPr sz="1800"/>
            </a:pPr>
            <a:r>
              <a:rPr lang="fr-FR" noProof="1">
                <a:solidFill>
                  <a:srgbClr val="FF0000"/>
                </a:solidFill>
              </a:rPr>
              <a:t>	</a:t>
            </a:r>
          </a:p>
          <a:p>
            <a:pPr marL="0" indent="0">
              <a:spcBef>
                <a:spcPts val="300"/>
              </a:spcBef>
              <a:buSzTx/>
              <a:buNone/>
              <a:defRPr sz="1800" b="1">
                <a:solidFill>
                  <a:srgbClr val="FF6600"/>
                </a:solidFill>
              </a:defRPr>
            </a:pPr>
            <a:r>
              <a:rPr lang="fr-FR" noProof="1"/>
              <a:t>Voie technologique </a:t>
            </a:r>
            <a:endParaRPr lang="fr-FR" noProof="1">
              <a:latin typeface="Arial"/>
              <a:ea typeface="Arial"/>
              <a:cs typeface="Arial"/>
              <a:sym typeface="Arial"/>
            </a:endParaRPr>
          </a:p>
          <a:p>
            <a:pPr marL="177800" indent="-177800">
              <a:spcBef>
                <a:spcPts val="300"/>
              </a:spcBef>
              <a:buSzTx/>
              <a:buNone/>
              <a:defRPr sz="1800"/>
            </a:pPr>
            <a:r>
              <a:rPr lang="fr-FR" noProof="1"/>
              <a:t>	Les enseignements de spécialité sont les suivants, selon les séries : </a:t>
            </a:r>
          </a:p>
          <a:p>
            <a:pPr marL="0" lvl="1" indent="449262">
              <a:spcBef>
                <a:spcPts val="0"/>
              </a:spcBef>
              <a:buSzTx/>
              <a:buNone/>
              <a:defRPr sz="1800">
                <a:solidFill>
                  <a:srgbClr val="FF9300"/>
                </a:solidFill>
              </a:defRPr>
            </a:pPr>
            <a:r>
              <a:rPr lang="fr-FR" noProof="1"/>
              <a:t>ST2S : </a:t>
            </a:r>
            <a:r>
              <a:rPr lang="fr-FR" noProof="1">
                <a:solidFill>
                  <a:srgbClr val="000000"/>
                </a:solidFill>
              </a:rPr>
              <a:t>		Physique-chimie pour la santé </a:t>
            </a:r>
          </a:p>
          <a:p>
            <a:pPr marL="0" lvl="1" indent="449262">
              <a:spcBef>
                <a:spcPts val="0"/>
              </a:spcBef>
              <a:buSzTx/>
              <a:buNone/>
              <a:defRPr sz="1800">
                <a:solidFill>
                  <a:srgbClr val="FF9300"/>
                </a:solidFill>
              </a:defRPr>
            </a:pPr>
            <a:r>
              <a:rPr lang="fr-FR" noProof="1"/>
              <a:t>STL : 	</a:t>
            </a:r>
            <a:r>
              <a:rPr lang="fr-FR" noProof="1">
                <a:solidFill>
                  <a:srgbClr val="000000"/>
                </a:solidFill>
              </a:rPr>
              <a:t>	Biochimie – biologie</a:t>
            </a:r>
          </a:p>
          <a:p>
            <a:pPr marL="0" lvl="1" indent="449262">
              <a:spcBef>
                <a:spcPts val="0"/>
              </a:spcBef>
              <a:buSzTx/>
              <a:buNone/>
              <a:defRPr sz="1800">
                <a:solidFill>
                  <a:srgbClr val="FF9300"/>
                </a:solidFill>
              </a:defRPr>
            </a:pPr>
            <a:r>
              <a:rPr lang="fr-FR" noProof="1"/>
              <a:t>STD2A: 	</a:t>
            </a:r>
            <a:r>
              <a:rPr lang="fr-FR" noProof="1">
                <a:solidFill>
                  <a:srgbClr val="000000"/>
                </a:solidFill>
              </a:rPr>
              <a:t>	Physique – chimie</a:t>
            </a:r>
          </a:p>
          <a:p>
            <a:pPr marL="0" lvl="1" indent="449262">
              <a:spcBef>
                <a:spcPts val="0"/>
              </a:spcBef>
              <a:buSzTx/>
              <a:buNone/>
              <a:defRPr sz="1800">
                <a:solidFill>
                  <a:srgbClr val="FF9300"/>
                </a:solidFill>
              </a:defRPr>
            </a:pPr>
            <a:r>
              <a:rPr lang="fr-FR" noProof="1"/>
              <a:t>STI2D:</a:t>
            </a:r>
            <a:r>
              <a:rPr lang="fr-FR" noProof="1">
                <a:solidFill>
                  <a:srgbClr val="000000"/>
                </a:solidFill>
              </a:rPr>
              <a:t>		Innovation technologique</a:t>
            </a:r>
          </a:p>
          <a:p>
            <a:pPr marL="0" lvl="1" indent="449262">
              <a:spcBef>
                <a:spcPts val="0"/>
              </a:spcBef>
              <a:buSzTx/>
              <a:buNone/>
              <a:defRPr sz="1800">
                <a:solidFill>
                  <a:srgbClr val="FF9300"/>
                </a:solidFill>
              </a:defRPr>
            </a:pPr>
            <a:r>
              <a:rPr lang="fr-FR" noProof="1"/>
              <a:t>STMG : </a:t>
            </a:r>
            <a:r>
              <a:rPr lang="fr-FR" noProof="1">
                <a:solidFill>
                  <a:srgbClr val="000000"/>
                </a:solidFill>
              </a:rPr>
              <a:t>		Sciences de gestion et numérique</a:t>
            </a:r>
          </a:p>
          <a:p>
            <a:pPr marL="0" lvl="1" indent="449262">
              <a:spcBef>
                <a:spcPts val="0"/>
              </a:spcBef>
              <a:buSzTx/>
              <a:buNone/>
              <a:defRPr sz="1800">
                <a:solidFill>
                  <a:srgbClr val="FF9300"/>
                </a:solidFill>
              </a:defRPr>
            </a:pPr>
            <a:r>
              <a:rPr lang="fr-FR" noProof="1"/>
              <a:t>STHR :	</a:t>
            </a:r>
            <a:r>
              <a:rPr lang="fr-FR" noProof="1">
                <a:solidFill>
                  <a:srgbClr val="000000"/>
                </a:solidFill>
              </a:rPr>
              <a:t>	Enseignement scientifique alimentation – environnement</a:t>
            </a:r>
          </a:p>
          <a:p>
            <a:pPr marL="0" lvl="1" indent="449262">
              <a:spcBef>
                <a:spcPts val="0"/>
              </a:spcBef>
              <a:buSzTx/>
              <a:buNone/>
              <a:defRPr sz="1800">
                <a:solidFill>
                  <a:srgbClr val="FF9300"/>
                </a:solidFill>
              </a:defRPr>
            </a:pPr>
            <a:r>
              <a:rPr lang="fr-FR" noProof="1"/>
              <a:t>S2TMD : 	</a:t>
            </a:r>
            <a:r>
              <a:rPr lang="fr-FR" noProof="1">
                <a:solidFill>
                  <a:srgbClr val="000000"/>
                </a:solidFill>
              </a:rPr>
              <a:t>	Economie, droit et environnement du spectacle vivant</a:t>
            </a:r>
          </a:p>
          <a:p>
            <a:pPr marL="0" lvl="1" indent="449262">
              <a:spcBef>
                <a:spcPts val="0"/>
              </a:spcBef>
              <a:buSzTx/>
              <a:buNone/>
              <a:defRPr sz="1800">
                <a:solidFill>
                  <a:srgbClr val="FF9300"/>
                </a:solidFill>
              </a:defRPr>
            </a:pPr>
            <a:r>
              <a:rPr lang="fr-FR" noProof="1"/>
              <a:t>STAV : 		</a:t>
            </a:r>
            <a:r>
              <a:rPr lang="fr-FR" noProof="1">
                <a:solidFill>
                  <a:schemeClr val="tx1"/>
                </a:solidFill>
              </a:rPr>
              <a:t>Sciences et technologies de l’agronomie et du vivant</a:t>
            </a:r>
          </a:p>
          <a:p>
            <a:pPr marL="0" lvl="1" indent="449262">
              <a:spcBef>
                <a:spcPts val="0"/>
              </a:spcBef>
              <a:buSzTx/>
              <a:buNone/>
              <a:defRPr sz="1800">
                <a:solidFill>
                  <a:srgbClr val="FF9300"/>
                </a:solidFill>
              </a:defRPr>
            </a:pPr>
            <a:endParaRPr lang="fr-FR" noProof="1">
              <a:solidFill>
                <a:srgbClr val="000000"/>
              </a:solidFill>
            </a:endParaRP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t>19</a:t>
            </a:fld>
            <a:endParaRPr lang="fr-F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itre 1"/>
          <p:cNvSpPr txBox="1">
            <a:spLocks noGrp="1"/>
          </p:cNvSpPr>
          <p:nvPr>
            <p:ph type="title"/>
          </p:nvPr>
        </p:nvSpPr>
        <p:spPr>
          <a:xfrm>
            <a:off x="457200" y="432724"/>
            <a:ext cx="8686800" cy="652100"/>
          </a:xfrm>
          <a:prstGeom prst="rect">
            <a:avLst/>
          </a:prstGeom>
        </p:spPr>
        <p:txBody>
          <a:bodyPr/>
          <a:lstStyle>
            <a:lvl1pPr algn="l">
              <a:defRPr sz="2400" b="1">
                <a:solidFill>
                  <a:srgbClr val="FFFFFF"/>
                </a:solidFill>
                <a:latin typeface="Martel Sans Black"/>
                <a:ea typeface="Martel Sans Black"/>
                <a:cs typeface="Martel Sans Black"/>
                <a:sym typeface="Martel Sans Black"/>
              </a:defRPr>
            </a:lvl1pPr>
          </a:lstStyle>
          <a:p>
            <a:r>
              <a:t>L’enseignement secondaire</a:t>
            </a:r>
          </a:p>
        </p:txBody>
      </p:sp>
      <p:sp>
        <p:nvSpPr>
          <p:cNvPr id="236" name="Espace réservé du numéro de diapositive 3"/>
          <p:cNvSpPr txBox="1">
            <a:spLocks noGrp="1"/>
          </p:cNvSpPr>
          <p:nvPr>
            <p:ph type="sldNum" sz="quarter" idx="2"/>
          </p:nvPr>
        </p:nvSpPr>
        <p:spPr>
          <a:xfrm>
            <a:off x="8502738" y="6404290"/>
            <a:ext cx="184058" cy="26923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pic>
        <p:nvPicPr>
          <p:cNvPr id="237" name="2019_qjplb_voiepro_scolarite-1.png" descr="2019_qjplb_voiepro_scolarite-1.png"/>
          <p:cNvPicPr>
            <a:picLocks noChangeAspect="1"/>
          </p:cNvPicPr>
          <p:nvPr/>
        </p:nvPicPr>
        <p:blipFill>
          <a:blip r:embed="rId3"/>
          <a:stretch>
            <a:fillRect/>
          </a:stretch>
        </p:blipFill>
        <p:spPr>
          <a:xfrm>
            <a:off x="580768" y="1084824"/>
            <a:ext cx="7760043" cy="6196926"/>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E49FBEA-EF11-7C40-A19B-67DA5C6C4945}"/>
              </a:ext>
            </a:extLst>
          </p:cNvPr>
          <p:cNvPicPr>
            <a:picLocks noChangeAspect="1"/>
          </p:cNvPicPr>
          <p:nvPr/>
        </p:nvPicPr>
        <p:blipFill>
          <a:blip r:embed="rId2"/>
          <a:stretch>
            <a:fillRect/>
          </a:stretch>
        </p:blipFill>
        <p:spPr>
          <a:xfrm>
            <a:off x="1713053" y="1018474"/>
            <a:ext cx="4972452" cy="798329"/>
          </a:xfrm>
          <a:prstGeom prst="rect">
            <a:avLst/>
          </a:prstGeom>
        </p:spPr>
      </p:pic>
      <p:sp>
        <p:nvSpPr>
          <p:cNvPr id="4" name="Espace réservé du numéro de diapositive 3">
            <a:extLst>
              <a:ext uri="{FF2B5EF4-FFF2-40B4-BE49-F238E27FC236}">
                <a16:creationId xmlns:a16="http://schemas.microsoft.com/office/drawing/2014/main" id="{9571502E-B7FD-A74C-B160-9B99D8834D00}"/>
              </a:ext>
            </a:extLst>
          </p:cNvPr>
          <p:cNvSpPr>
            <a:spLocks noGrp="1"/>
          </p:cNvSpPr>
          <p:nvPr>
            <p:ph type="sldNum" sz="quarter" idx="2"/>
          </p:nvPr>
        </p:nvSpPr>
        <p:spPr/>
        <p:txBody>
          <a:bodyPr/>
          <a:lstStyle/>
          <a:p>
            <a:fld id="{86CB4B4D-7CA3-9044-876B-883B54F8677D}" type="slidenum">
              <a:rPr lang="fr-FR" smtClean="0"/>
              <a:t>20</a:t>
            </a:fld>
            <a:endParaRPr lang="fr-FR"/>
          </a:p>
        </p:txBody>
      </p:sp>
      <p:sp>
        <p:nvSpPr>
          <p:cNvPr id="5" name="Sujets et banque de sujets">
            <a:extLst>
              <a:ext uri="{FF2B5EF4-FFF2-40B4-BE49-F238E27FC236}">
                <a16:creationId xmlns:a16="http://schemas.microsoft.com/office/drawing/2014/main" id="{732C55C4-597F-AF4B-95C9-FE7FB42C3CDE}"/>
              </a:ext>
            </a:extLst>
          </p:cNvPr>
          <p:cNvSpPr txBox="1">
            <a:spLocks noGrp="1"/>
          </p:cNvSpPr>
          <p:nvPr>
            <p:ph type="title"/>
          </p:nvPr>
        </p:nvSpPr>
        <p:spPr>
          <a:prstGeom prst="rect">
            <a:avLst/>
          </a:prstGeom>
        </p:spPr>
        <p:txBody>
          <a:bodyPr/>
          <a:lstStyle>
            <a:lvl1pPr algn="l">
              <a:defRPr sz="2200" b="1">
                <a:solidFill>
                  <a:srgbClr val="FFFFFF"/>
                </a:solidFill>
                <a:latin typeface="Martel Sans Black"/>
                <a:ea typeface="Martel Sans Black"/>
                <a:cs typeface="Martel Sans Black"/>
                <a:sym typeface="Martel Sans Black"/>
              </a:defRPr>
            </a:lvl1pPr>
          </a:lstStyle>
          <a:p>
            <a:r>
              <a:rPr lang="fr-FR" dirty="0"/>
              <a:t>Contrôle continu et évaluation</a:t>
            </a:r>
            <a:endParaRPr dirty="0"/>
          </a:p>
        </p:txBody>
      </p:sp>
      <p:pic>
        <p:nvPicPr>
          <p:cNvPr id="7" name="Image 6">
            <a:extLst>
              <a:ext uri="{FF2B5EF4-FFF2-40B4-BE49-F238E27FC236}">
                <a16:creationId xmlns:a16="http://schemas.microsoft.com/office/drawing/2014/main" id="{6A078C3D-EC96-2048-B8B4-7AA67AD4574B}"/>
              </a:ext>
            </a:extLst>
          </p:cNvPr>
          <p:cNvPicPr>
            <a:picLocks noChangeAspect="1"/>
          </p:cNvPicPr>
          <p:nvPr/>
        </p:nvPicPr>
        <p:blipFill>
          <a:blip r:embed="rId3"/>
          <a:stretch>
            <a:fillRect/>
          </a:stretch>
        </p:blipFill>
        <p:spPr>
          <a:xfrm>
            <a:off x="236709" y="2104353"/>
            <a:ext cx="4691179" cy="1400352"/>
          </a:xfrm>
          <a:prstGeom prst="rect">
            <a:avLst/>
          </a:prstGeom>
        </p:spPr>
      </p:pic>
      <p:pic>
        <p:nvPicPr>
          <p:cNvPr id="8" name="Image 7">
            <a:extLst>
              <a:ext uri="{FF2B5EF4-FFF2-40B4-BE49-F238E27FC236}">
                <a16:creationId xmlns:a16="http://schemas.microsoft.com/office/drawing/2014/main" id="{EAF2A031-61A2-6447-ABBF-DE9D500614DA}"/>
              </a:ext>
            </a:extLst>
          </p:cNvPr>
          <p:cNvPicPr>
            <a:picLocks noChangeAspect="1"/>
          </p:cNvPicPr>
          <p:nvPr/>
        </p:nvPicPr>
        <p:blipFill>
          <a:blip r:embed="rId4"/>
          <a:stretch>
            <a:fillRect/>
          </a:stretch>
        </p:blipFill>
        <p:spPr>
          <a:xfrm>
            <a:off x="4982776" y="3068985"/>
            <a:ext cx="3704024" cy="961026"/>
          </a:xfrm>
          <a:prstGeom prst="rect">
            <a:avLst/>
          </a:prstGeom>
        </p:spPr>
      </p:pic>
      <p:pic>
        <p:nvPicPr>
          <p:cNvPr id="9" name="Image 8">
            <a:extLst>
              <a:ext uri="{FF2B5EF4-FFF2-40B4-BE49-F238E27FC236}">
                <a16:creationId xmlns:a16="http://schemas.microsoft.com/office/drawing/2014/main" id="{782AE561-3B52-504E-93FB-8105BC7F1D07}"/>
              </a:ext>
            </a:extLst>
          </p:cNvPr>
          <p:cNvPicPr>
            <a:picLocks noChangeAspect="1"/>
          </p:cNvPicPr>
          <p:nvPr/>
        </p:nvPicPr>
        <p:blipFill>
          <a:blip r:embed="rId5"/>
          <a:stretch>
            <a:fillRect/>
          </a:stretch>
        </p:blipFill>
        <p:spPr>
          <a:xfrm>
            <a:off x="637133" y="4548910"/>
            <a:ext cx="2631168" cy="1693326"/>
          </a:xfrm>
          <a:prstGeom prst="rect">
            <a:avLst/>
          </a:prstGeom>
        </p:spPr>
      </p:pic>
      <p:pic>
        <p:nvPicPr>
          <p:cNvPr id="10" name="Image 9">
            <a:extLst>
              <a:ext uri="{FF2B5EF4-FFF2-40B4-BE49-F238E27FC236}">
                <a16:creationId xmlns:a16="http://schemas.microsoft.com/office/drawing/2014/main" id="{95EDFF22-D4B4-E140-B077-F33E3A31B73E}"/>
              </a:ext>
            </a:extLst>
          </p:cNvPr>
          <p:cNvPicPr>
            <a:picLocks noChangeAspect="1"/>
          </p:cNvPicPr>
          <p:nvPr/>
        </p:nvPicPr>
        <p:blipFill>
          <a:blip r:embed="rId6"/>
          <a:stretch>
            <a:fillRect/>
          </a:stretch>
        </p:blipFill>
        <p:spPr>
          <a:xfrm>
            <a:off x="6502235" y="4501096"/>
            <a:ext cx="2277596" cy="1903197"/>
          </a:xfrm>
          <a:prstGeom prst="rect">
            <a:avLst/>
          </a:prstGeom>
        </p:spPr>
      </p:pic>
      <p:pic>
        <p:nvPicPr>
          <p:cNvPr id="11" name="Image 10">
            <a:extLst>
              <a:ext uri="{FF2B5EF4-FFF2-40B4-BE49-F238E27FC236}">
                <a16:creationId xmlns:a16="http://schemas.microsoft.com/office/drawing/2014/main" id="{FB1EA99F-30A9-294B-A834-13F05B54FB47}"/>
              </a:ext>
            </a:extLst>
          </p:cNvPr>
          <p:cNvPicPr>
            <a:picLocks noChangeAspect="1"/>
          </p:cNvPicPr>
          <p:nvPr/>
        </p:nvPicPr>
        <p:blipFill>
          <a:blip r:embed="rId7"/>
          <a:stretch>
            <a:fillRect/>
          </a:stretch>
        </p:blipFill>
        <p:spPr>
          <a:xfrm>
            <a:off x="3776527" y="4838235"/>
            <a:ext cx="2302722" cy="1238292"/>
          </a:xfrm>
          <a:prstGeom prst="rect">
            <a:avLst/>
          </a:prstGeom>
        </p:spPr>
      </p:pic>
      <p:pic>
        <p:nvPicPr>
          <p:cNvPr id="16" name="Image 15">
            <a:extLst>
              <a:ext uri="{FF2B5EF4-FFF2-40B4-BE49-F238E27FC236}">
                <a16:creationId xmlns:a16="http://schemas.microsoft.com/office/drawing/2014/main" id="{02677BB1-F1CC-074F-A100-659817311DA5}"/>
              </a:ext>
            </a:extLst>
          </p:cNvPr>
          <p:cNvPicPr>
            <a:picLocks noChangeAspect="1"/>
          </p:cNvPicPr>
          <p:nvPr/>
        </p:nvPicPr>
        <p:blipFill>
          <a:blip r:embed="rId8"/>
          <a:stretch>
            <a:fillRect/>
          </a:stretch>
        </p:blipFill>
        <p:spPr>
          <a:xfrm>
            <a:off x="6878290" y="1417639"/>
            <a:ext cx="1744733" cy="1093086"/>
          </a:xfrm>
          <a:prstGeom prst="rect">
            <a:avLst/>
          </a:prstGeom>
        </p:spPr>
      </p:pic>
      <p:sp>
        <p:nvSpPr>
          <p:cNvPr id="17" name="Rectangle 16">
            <a:extLst>
              <a:ext uri="{FF2B5EF4-FFF2-40B4-BE49-F238E27FC236}">
                <a16:creationId xmlns:a16="http://schemas.microsoft.com/office/drawing/2014/main" id="{C8A4F15B-8716-AF4E-8133-453464820967}"/>
              </a:ext>
            </a:extLst>
          </p:cNvPr>
          <p:cNvSpPr/>
          <p:nvPr/>
        </p:nvSpPr>
        <p:spPr>
          <a:xfrm>
            <a:off x="6814513" y="1367724"/>
            <a:ext cx="1808510" cy="1143001"/>
          </a:xfrm>
          <a:prstGeom prst="rect">
            <a:avLst/>
          </a:prstGeom>
          <a:noFill/>
          <a:ln w="57150" cap="flat">
            <a:solidFill>
              <a:srgbClr val="C50B6C"/>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13806269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Espace réservé du numéro de diapositive 6"/>
          <p:cNvSpPr txBox="1">
            <a:spLocks noGrp="1"/>
          </p:cNvSpPr>
          <p:nvPr>
            <p:ph type="sldNum" sz="quarter" idx="4294967295"/>
          </p:nvPr>
        </p:nvSpPr>
        <p:spPr>
          <a:xfrm>
            <a:off x="8422817" y="6404291"/>
            <a:ext cx="263981"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pic>
        <p:nvPicPr>
          <p:cNvPr id="554" name="Pages.jpg" descr="Pages.jpg"/>
          <p:cNvPicPr>
            <a:picLocks noChangeAspect="1"/>
          </p:cNvPicPr>
          <p:nvPr/>
        </p:nvPicPr>
        <p:blipFill>
          <a:blip r:embed="rId3"/>
          <a:stretch>
            <a:fillRect/>
          </a:stretch>
        </p:blipFill>
        <p:spPr>
          <a:xfrm>
            <a:off x="0" y="0"/>
            <a:ext cx="9130063" cy="6858000"/>
          </a:xfrm>
          <a:prstGeom prst="rect">
            <a:avLst/>
          </a:prstGeom>
          <a:ln w="12700">
            <a:miter lim="400000"/>
          </a:ln>
        </p:spPr>
      </p:pic>
      <p:sp>
        <p:nvSpPr>
          <p:cNvPr id="555" name="Rectangle 3"/>
          <p:cNvSpPr/>
          <p:nvPr/>
        </p:nvSpPr>
        <p:spPr>
          <a:xfrm>
            <a:off x="-6164" y="0"/>
            <a:ext cx="9150164" cy="6858000"/>
          </a:xfrm>
          <a:prstGeom prst="rect">
            <a:avLst/>
          </a:prstGeom>
          <a:solidFill>
            <a:srgbClr val="20A69E">
              <a:alpha val="88000"/>
            </a:srgbClr>
          </a:soli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defRPr>
            </a:pPr>
            <a:endParaRPr/>
          </a:p>
        </p:txBody>
      </p:sp>
      <p:sp>
        <p:nvSpPr>
          <p:cNvPr id="556" name="Rectangle 9"/>
          <p:cNvSpPr/>
          <p:nvPr/>
        </p:nvSpPr>
        <p:spPr>
          <a:xfrm>
            <a:off x="1799769" y="2017484"/>
            <a:ext cx="5443617" cy="2845500"/>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557" name="Titre 1"/>
          <p:cNvSpPr txBox="1">
            <a:spLocks noGrp="1"/>
          </p:cNvSpPr>
          <p:nvPr>
            <p:ph type="ctrTitle"/>
          </p:nvPr>
        </p:nvSpPr>
        <p:spPr>
          <a:xfrm>
            <a:off x="1799769" y="2017484"/>
            <a:ext cx="5443618" cy="2845500"/>
          </a:xfrm>
          <a:prstGeom prst="rect">
            <a:avLst/>
          </a:prstGeom>
        </p:spPr>
        <p:txBody>
          <a:bodyPr anchor="ctr"/>
          <a:lstStyle/>
          <a:p>
            <a:pPr>
              <a:defRPr sz="3200" b="1">
                <a:solidFill>
                  <a:srgbClr val="C40B74"/>
                </a:solidFill>
                <a:latin typeface="Martel Sans Black"/>
                <a:ea typeface="Martel Sans Black"/>
                <a:cs typeface="Martel Sans Black"/>
                <a:sym typeface="Martel Sans Black"/>
              </a:defRPr>
            </a:pPr>
            <a:br/>
            <a:r>
              <a:rPr sz="3600"/>
              <a:t>Les autres ressources </a:t>
            </a:r>
            <a:br>
              <a:rPr sz="3600"/>
            </a:br>
            <a:r>
              <a:rPr sz="3600"/>
              <a:t>à notre disposition</a:t>
            </a:r>
            <a:br>
              <a:rPr sz="3600"/>
            </a:br>
            <a:r>
              <a:t> </a:t>
            </a:r>
          </a:p>
        </p:txBody>
      </p:sp>
      <p:pic>
        <p:nvPicPr>
          <p:cNvPr id="558" name="Logo+Appellation_blc.png" descr="Logo+Appellation_blc.png"/>
          <p:cNvPicPr>
            <a:picLocks noChangeAspect="1"/>
          </p:cNvPicPr>
          <p:nvPr/>
        </p:nvPicPr>
        <p:blipFill>
          <a:blip r:embed="rId4"/>
          <a:stretch>
            <a:fillRect/>
          </a:stretch>
        </p:blipFill>
        <p:spPr>
          <a:xfrm>
            <a:off x="8162297" y="153819"/>
            <a:ext cx="866713" cy="643407"/>
          </a:xfrm>
          <a:prstGeom prst="rect">
            <a:avLst/>
          </a:prstGeom>
          <a:ln w="12700">
            <a:miter lim="400000"/>
          </a:ln>
        </p:spPr>
      </p:pic>
      <p:sp>
        <p:nvSpPr>
          <p:cNvPr id="559" name="Espace réservé du numéro de diapositive 7"/>
          <p:cNvSpPr txBox="1"/>
          <p:nvPr/>
        </p:nvSpPr>
        <p:spPr>
          <a:xfrm>
            <a:off x="8265886" y="6216751"/>
            <a:ext cx="420916" cy="218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900">
                <a:solidFill>
                  <a:srgbClr val="888888"/>
                </a:solidFill>
              </a:defRPr>
            </a:lvl1pPr>
          </a:lstStyle>
          <a:p>
            <a:r>
              <a:t>3</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DES RESSOURCES À DISPOSITION DES FAMILLES"/>
          <p:cNvSpPr txBox="1">
            <a:spLocks noGrp="1"/>
          </p:cNvSpPr>
          <p:nvPr>
            <p:ph type="title"/>
          </p:nvPr>
        </p:nvSpPr>
        <p:spPr>
          <a:xfrm>
            <a:off x="509016" y="430418"/>
            <a:ext cx="8229601" cy="735601"/>
          </a:xfrm>
          <a:prstGeom prst="rect">
            <a:avLst/>
          </a:prstGeom>
        </p:spPr>
        <p:txBody>
          <a:bodyPr/>
          <a:lstStyle>
            <a:lvl1pPr algn="l">
              <a:defRPr sz="2400" b="1">
                <a:solidFill>
                  <a:srgbClr val="FFFFFF"/>
                </a:solidFill>
                <a:latin typeface="Martel Sans Black"/>
                <a:ea typeface="Martel Sans Black"/>
                <a:cs typeface="Martel Sans Black"/>
                <a:sym typeface="Martel Sans Black"/>
              </a:defRPr>
            </a:lvl1pPr>
          </a:lstStyle>
          <a:p>
            <a:r>
              <a:t>Ressources à disposition des familles </a:t>
            </a:r>
          </a:p>
        </p:txBody>
      </p:sp>
      <p:sp>
        <p:nvSpPr>
          <p:cNvPr id="562" name="Le fascicule d’information « En route vers le baccalauréat 2021 » : Présentation des spécialités, du calendrier, et des nouvelles épreuves du baccalauréat…"/>
          <p:cNvSpPr txBox="1">
            <a:spLocks noGrp="1"/>
          </p:cNvSpPr>
          <p:nvPr>
            <p:ph type="body" idx="1"/>
          </p:nvPr>
        </p:nvSpPr>
        <p:spPr>
          <a:xfrm>
            <a:off x="317500" y="1374773"/>
            <a:ext cx="8229600" cy="5339279"/>
          </a:xfrm>
          <a:prstGeom prst="rect">
            <a:avLst/>
          </a:prstGeom>
        </p:spPr>
        <p:txBody>
          <a:bodyPr>
            <a:normAutofit/>
          </a:bodyPr>
          <a:lstStyle/>
          <a:p>
            <a:pPr marL="342899" indent="-342899">
              <a:defRPr sz="1900">
                <a:solidFill>
                  <a:srgbClr val="002060"/>
                </a:solidFill>
              </a:defRPr>
            </a:pPr>
            <a:r>
              <a:rPr lang="fr-FR" sz="1800" noProof="1"/>
              <a:t>Le fascicule d’information « En route vers le baccalauréat 2021 » : </a:t>
            </a:r>
          </a:p>
          <a:p>
            <a:pPr marL="0" indent="0">
              <a:buSzTx/>
              <a:buNone/>
              <a:defRPr sz="1900">
                <a:solidFill>
                  <a:srgbClr val="002060"/>
                </a:solidFill>
              </a:defRPr>
            </a:pPr>
            <a:r>
              <a:rPr lang="fr-FR" sz="1800" noProof="1"/>
              <a:t>       présentation des spécialités, du calendrier et des nouvelles </a:t>
            </a:r>
          </a:p>
          <a:p>
            <a:pPr marL="0" indent="0">
              <a:buSzTx/>
              <a:buNone/>
              <a:defRPr sz="1900">
                <a:solidFill>
                  <a:srgbClr val="002060"/>
                </a:solidFill>
              </a:defRPr>
            </a:pPr>
            <a:r>
              <a:rPr lang="fr-FR" sz="1800" noProof="1"/>
              <a:t>       épreuves du baccalauréat </a:t>
            </a:r>
            <a:r>
              <a:rPr lang="fr-FR" sz="1800" b="1" noProof="1"/>
              <a:t>&gt;</a:t>
            </a:r>
            <a:r>
              <a:rPr lang="fr-FR" sz="1800" b="1" noProof="1">
                <a:solidFill>
                  <a:srgbClr val="FF0000"/>
                </a:solidFill>
              </a:rPr>
              <a:t> suivre son actualisation pour 2021-2022</a:t>
            </a:r>
          </a:p>
          <a:p>
            <a:pPr marL="342899" indent="-342899">
              <a:defRPr sz="1900">
                <a:solidFill>
                  <a:srgbClr val="002060"/>
                </a:solidFill>
              </a:defRPr>
            </a:pPr>
            <a:endParaRPr lang="fr-FR" sz="1800" noProof="1"/>
          </a:p>
          <a:p>
            <a:pPr marL="0" indent="0">
              <a:spcBef>
                <a:spcPts val="300"/>
              </a:spcBef>
              <a:buNone/>
              <a:defRPr sz="1900">
                <a:solidFill>
                  <a:srgbClr val="002060"/>
                </a:solidFill>
              </a:defRPr>
            </a:pPr>
            <a:endParaRPr lang="fr-FR" sz="1800" noProof="1"/>
          </a:p>
          <a:p>
            <a:pPr marL="342899" indent="-342899">
              <a:defRPr sz="1900">
                <a:solidFill>
                  <a:srgbClr val="002060"/>
                </a:solidFill>
              </a:defRPr>
            </a:pPr>
            <a:r>
              <a:rPr lang="fr-FR" sz="1800" noProof="1"/>
              <a:t>Une playlist YouTube dédiée :</a:t>
            </a:r>
          </a:p>
          <a:p>
            <a:pPr marL="342899" indent="-342899">
              <a:defRPr sz="1900">
                <a:solidFill>
                  <a:srgbClr val="002060"/>
                </a:solidFill>
              </a:defRPr>
            </a:pPr>
            <a:endParaRPr lang="fr-FR" sz="1800" noProof="1"/>
          </a:p>
          <a:p>
            <a:pPr marL="0" indent="0">
              <a:buNone/>
              <a:defRPr sz="1900">
                <a:solidFill>
                  <a:srgbClr val="002060"/>
                </a:solidFill>
              </a:defRPr>
            </a:pPr>
            <a:endParaRPr lang="fr-FR" sz="1800" noProof="1"/>
          </a:p>
          <a:p>
            <a:pPr marL="342899" indent="-342899">
              <a:defRPr sz="1900">
                <a:solidFill>
                  <a:srgbClr val="002060"/>
                </a:solidFill>
              </a:defRPr>
            </a:pPr>
            <a:r>
              <a:rPr lang="fr-FR" sz="1800" noProof="1"/>
              <a:t>Les Services ICF de l’Apel</a:t>
            </a:r>
          </a:p>
          <a:p>
            <a:pPr marL="0" indent="0">
              <a:buNone/>
              <a:defRPr sz="1900">
                <a:solidFill>
                  <a:srgbClr val="002060"/>
                </a:solidFill>
              </a:defRPr>
            </a:pPr>
            <a:r>
              <a:rPr lang="fr-FR" sz="1800" noProof="1"/>
              <a:t>												</a:t>
            </a:r>
          </a:p>
          <a:p>
            <a:pPr marL="342899" indent="-342899">
              <a:defRPr sz="1900">
                <a:solidFill>
                  <a:srgbClr val="002060"/>
                </a:solidFill>
              </a:defRPr>
            </a:pPr>
            <a:endParaRPr lang="fr-FR" sz="1800" noProof="1"/>
          </a:p>
          <a:p>
            <a:pPr marL="342899" indent="-342899">
              <a:defRPr sz="1900">
                <a:solidFill>
                  <a:srgbClr val="002060"/>
                </a:solidFill>
              </a:defRPr>
            </a:pPr>
            <a:r>
              <a:rPr lang="fr-FR" sz="1800" noProof="1"/>
              <a:t>Quandjepasselebac.education.fr</a:t>
            </a:r>
          </a:p>
        </p:txBody>
      </p:sp>
      <p:pic>
        <p:nvPicPr>
          <p:cNvPr id="563" name="image.png" descr="image.png"/>
          <p:cNvPicPr>
            <a:picLocks noChangeAspect="1"/>
          </p:cNvPicPr>
          <p:nvPr/>
        </p:nvPicPr>
        <p:blipFill>
          <a:blip r:embed="rId3"/>
          <a:stretch>
            <a:fillRect/>
          </a:stretch>
        </p:blipFill>
        <p:spPr>
          <a:xfrm>
            <a:off x="7359406" y="1236566"/>
            <a:ext cx="1187694" cy="1699060"/>
          </a:xfrm>
          <a:prstGeom prst="rect">
            <a:avLst/>
          </a:prstGeom>
          <a:ln w="12700">
            <a:miter lim="400000"/>
          </a:ln>
        </p:spPr>
      </p:pic>
      <p:pic>
        <p:nvPicPr>
          <p:cNvPr id="564" name="C:\Users\smur\Pictures\Playlist bac.PNG" descr="C:\Users\smur\Pictures\Playlist bac.PNG">
            <a:hlinkClick r:id="rId4"/>
          </p:cNvPr>
          <p:cNvPicPr>
            <a:picLocks noChangeAspect="1"/>
          </p:cNvPicPr>
          <p:nvPr/>
        </p:nvPicPr>
        <p:blipFill>
          <a:blip r:embed="rId5"/>
          <a:srcRect r="27978"/>
          <a:stretch>
            <a:fillRect/>
          </a:stretch>
        </p:blipFill>
        <p:spPr>
          <a:xfrm>
            <a:off x="4011440" y="2656952"/>
            <a:ext cx="2716872" cy="1307890"/>
          </a:xfrm>
          <a:prstGeom prst="rect">
            <a:avLst/>
          </a:prstGeom>
          <a:ln w="12700">
            <a:miter lim="400000"/>
          </a:ln>
        </p:spPr>
      </p:pic>
      <p:pic>
        <p:nvPicPr>
          <p:cNvPr id="565" name="Image 5" descr="Image 5"/>
          <p:cNvPicPr>
            <a:picLocks noChangeAspect="1"/>
          </p:cNvPicPr>
          <p:nvPr/>
        </p:nvPicPr>
        <p:blipFill>
          <a:blip r:embed="rId6"/>
          <a:stretch>
            <a:fillRect/>
          </a:stretch>
        </p:blipFill>
        <p:spPr>
          <a:xfrm>
            <a:off x="4011440" y="5524360"/>
            <a:ext cx="2716872" cy="879933"/>
          </a:xfrm>
          <a:prstGeom prst="rect">
            <a:avLst/>
          </a:prstGeom>
          <a:ln w="12700">
            <a:miter lim="400000"/>
          </a:ln>
        </p:spPr>
      </p:pic>
      <p:sp>
        <p:nvSpPr>
          <p:cNvPr id="2" name="Espace réservé du numéro de diapositive 1"/>
          <p:cNvSpPr>
            <a:spLocks noGrp="1"/>
          </p:cNvSpPr>
          <p:nvPr>
            <p:ph type="sldNum" sz="quarter" idx="2"/>
          </p:nvPr>
        </p:nvSpPr>
        <p:spPr/>
        <p:txBody>
          <a:bodyPr/>
          <a:lstStyle/>
          <a:p>
            <a:fld id="{86CB4B4D-7CA3-9044-876B-883B54F8677D}" type="slidenum">
              <a:rPr lang="fr-FR" smtClean="0"/>
              <a:t>22</a:t>
            </a:fld>
            <a:endParaRPr lang="fr-FR"/>
          </a:p>
        </p:txBody>
      </p:sp>
      <p:pic>
        <p:nvPicPr>
          <p:cNvPr id="1026" name="Image 6"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1480" y="4041857"/>
            <a:ext cx="1686734" cy="125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https://www.apel.fr/fileadmin/user_upload/documents/espaceprive/outils/Charte_graphique_2019/Apel-Logo-Seul-2019_RVB.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2" name="Picture 8" descr="https://www.apel.fr/fileadmin/user_upload/documents/espaceprive/outils/Charte_graphique_2019/Apel-Logo-Seul-2019_RV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11440" y="4202631"/>
            <a:ext cx="1591691" cy="1083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Titre 1"/>
          <p:cNvSpPr txBox="1">
            <a:spLocks noGrp="1"/>
          </p:cNvSpPr>
          <p:nvPr>
            <p:ph type="title"/>
          </p:nvPr>
        </p:nvSpPr>
        <p:spPr>
          <a:xfrm>
            <a:off x="418388" y="442804"/>
            <a:ext cx="8229601" cy="1143002"/>
          </a:xfrm>
          <a:prstGeom prst="rect">
            <a:avLst/>
          </a:prstGeom>
        </p:spPr>
        <p:txBody>
          <a:bodyPr/>
          <a:lstStyle>
            <a:lvl1pPr algn="l">
              <a:defRPr sz="2400" b="1">
                <a:solidFill>
                  <a:srgbClr val="FFFFFF"/>
                </a:solidFill>
                <a:latin typeface="Martel Sans Black"/>
                <a:ea typeface="Martel Sans Black"/>
                <a:cs typeface="Martel Sans Black"/>
                <a:sym typeface="Martel Sans Black"/>
              </a:defRPr>
            </a:lvl1pPr>
          </a:lstStyle>
          <a:p>
            <a:r>
              <a:rPr lang="fr-FR" dirty="0"/>
              <a:t>Ressources et </a:t>
            </a:r>
            <a:r>
              <a:rPr dirty="0"/>
              <a:t>aides</a:t>
            </a:r>
          </a:p>
        </p:txBody>
      </p:sp>
      <p:sp>
        <p:nvSpPr>
          <p:cNvPr id="568" name="ZoneTexte 6"/>
          <p:cNvSpPr txBox="1"/>
          <p:nvPr/>
        </p:nvSpPr>
        <p:spPr>
          <a:xfrm>
            <a:off x="477089" y="1014305"/>
            <a:ext cx="8229601" cy="517987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342899" indent="-342899">
              <a:buSzPct val="100000"/>
              <a:buFont typeface="Arial"/>
              <a:buChar char="•"/>
              <a:defRPr sz="1900">
                <a:solidFill>
                  <a:srgbClr val="002060"/>
                </a:solidFill>
              </a:defRPr>
            </a:pPr>
            <a:r>
              <a:rPr lang="fr-FR" dirty="0"/>
              <a:t>une </a:t>
            </a:r>
            <a:r>
              <a:rPr lang="fr-FR" b="1" dirty="0"/>
              <a:t>plateforme numérique </a:t>
            </a:r>
            <a:r>
              <a:rPr lang="fr-FR" dirty="0"/>
              <a:t>et des </a:t>
            </a:r>
            <a:r>
              <a:rPr lang="fr-FR" b="1" dirty="0"/>
              <a:t>sites</a:t>
            </a:r>
            <a:r>
              <a:rPr lang="fr-FR" dirty="0"/>
              <a:t> actualisés : </a:t>
            </a:r>
          </a:p>
          <a:p>
            <a:pPr>
              <a:lnSpc>
                <a:spcPct val="120000"/>
              </a:lnSpc>
              <a:defRPr sz="1900">
                <a:solidFill>
                  <a:srgbClr val="002060"/>
                </a:solidFill>
              </a:defRPr>
            </a:pPr>
            <a:endParaRPr lang="fr-FR" dirty="0"/>
          </a:p>
          <a:p>
            <a:pPr>
              <a:lnSpc>
                <a:spcPct val="120000"/>
              </a:lnSpc>
              <a:defRPr sz="1900">
                <a:solidFill>
                  <a:srgbClr val="002060"/>
                </a:solidFill>
              </a:defRPr>
            </a:pPr>
            <a:r>
              <a:rPr lang="fr-FR" dirty="0"/>
              <a:t>	</a:t>
            </a:r>
            <a:r>
              <a:rPr lang="fr-FR" u="sng" dirty="0">
                <a:solidFill>
                  <a:srgbClr val="0000FF"/>
                </a:solidFill>
                <a:uFill>
                  <a:solidFill>
                    <a:srgbClr val="0000FF"/>
                  </a:solidFill>
                </a:uFill>
                <a:hlinkClick r:id="rId3"/>
              </a:rPr>
              <a:t>horizons21.fr</a:t>
            </a:r>
            <a:r>
              <a:rPr lang="fr-FR" dirty="0"/>
              <a:t> </a:t>
            </a:r>
          </a:p>
          <a:p>
            <a:pPr>
              <a:lnSpc>
                <a:spcPct val="120000"/>
              </a:lnSpc>
              <a:defRPr sz="1900">
                <a:solidFill>
                  <a:srgbClr val="002060"/>
                </a:solidFill>
              </a:defRPr>
            </a:pPr>
            <a:r>
              <a:rPr lang="fr-FR" dirty="0"/>
              <a:t>	</a:t>
            </a:r>
            <a:r>
              <a:rPr lang="fr-FR" u="sng" dirty="0">
                <a:solidFill>
                  <a:srgbClr val="0000FF"/>
                </a:solidFill>
                <a:uFill>
                  <a:solidFill>
                    <a:srgbClr val="0000FF"/>
                  </a:solidFill>
                </a:uFill>
                <a:hlinkClick r:id="rId4"/>
              </a:rPr>
              <a:t>education.gouv.fr</a:t>
            </a:r>
            <a:r>
              <a:rPr lang="fr-FR" dirty="0"/>
              <a:t> </a:t>
            </a:r>
          </a:p>
          <a:p>
            <a:pPr>
              <a:lnSpc>
                <a:spcPct val="120000"/>
              </a:lnSpc>
              <a:defRPr sz="1900">
                <a:solidFill>
                  <a:srgbClr val="002060"/>
                </a:solidFill>
              </a:defRPr>
            </a:pPr>
            <a:r>
              <a:rPr lang="fr-FR" dirty="0"/>
              <a:t>	</a:t>
            </a:r>
            <a:r>
              <a:rPr lang="fr-FR" u="sng" dirty="0">
                <a:solidFill>
                  <a:srgbClr val="0000FF"/>
                </a:solidFill>
                <a:uFill>
                  <a:solidFill>
                    <a:srgbClr val="0000FF"/>
                  </a:solidFill>
                </a:uFill>
                <a:hlinkClick r:id="rId5"/>
              </a:rPr>
              <a:t>eduscol.fr</a:t>
            </a:r>
            <a:endParaRPr lang="fr-FR" u="sng" dirty="0">
              <a:solidFill>
                <a:srgbClr val="0000FF"/>
              </a:solidFill>
              <a:uFill>
                <a:solidFill>
                  <a:srgbClr val="0000FF"/>
                </a:solidFill>
              </a:uFill>
            </a:endParaRPr>
          </a:p>
          <a:p>
            <a:pPr lvl="1">
              <a:lnSpc>
                <a:spcPct val="120000"/>
              </a:lnSpc>
              <a:defRPr sz="1900">
                <a:solidFill>
                  <a:srgbClr val="002060"/>
                </a:solidFill>
              </a:defRPr>
            </a:pPr>
            <a:r>
              <a:rPr lang="fr-FR" dirty="0">
                <a:solidFill>
                  <a:srgbClr val="0000FF"/>
                </a:solidFill>
                <a:uFill>
                  <a:solidFill>
                    <a:srgbClr val="0000FF"/>
                  </a:solidFill>
                </a:uFill>
              </a:rPr>
              <a:t>        </a:t>
            </a:r>
            <a:r>
              <a:rPr lang="fr-FR" sz="1900" u="sng" dirty="0">
                <a:solidFill>
                  <a:srgbClr val="0000FF"/>
                </a:solidFill>
                <a:uFill>
                  <a:solidFill>
                    <a:srgbClr val="0000FF"/>
                  </a:solidFill>
                </a:uFill>
              </a:rPr>
              <a:t>onisep.fr</a:t>
            </a:r>
          </a:p>
          <a:p>
            <a:pPr lvl="1">
              <a:lnSpc>
                <a:spcPct val="120000"/>
              </a:lnSpc>
              <a:defRPr sz="1900">
                <a:solidFill>
                  <a:srgbClr val="002060"/>
                </a:solidFill>
              </a:defRPr>
            </a:pPr>
            <a:r>
              <a:rPr lang="fr-FR" dirty="0">
                <a:solidFill>
                  <a:srgbClr val="0000FF"/>
                </a:solidFill>
                <a:uFill>
                  <a:solidFill>
                    <a:srgbClr val="0000FF"/>
                  </a:solidFill>
                </a:uFill>
              </a:rPr>
              <a:t>        </a:t>
            </a:r>
            <a:r>
              <a:rPr lang="fr-FR" sz="1900" u="sng" dirty="0">
                <a:solidFill>
                  <a:srgbClr val="0000FF"/>
                </a:solidFill>
                <a:uFill>
                  <a:solidFill>
                    <a:srgbClr val="0000FF"/>
                  </a:solidFill>
                </a:uFill>
              </a:rPr>
              <a:t>terminales2021-2022.fr                   </a:t>
            </a:r>
          </a:p>
          <a:p>
            <a:pPr>
              <a:lnSpc>
                <a:spcPct val="120000"/>
              </a:lnSpc>
              <a:defRPr sz="1900">
                <a:solidFill>
                  <a:srgbClr val="002060"/>
                </a:solidFill>
              </a:defRPr>
            </a:pPr>
            <a:r>
              <a:rPr lang="fr-FR" dirty="0"/>
              <a:t>	</a:t>
            </a:r>
          </a:p>
          <a:p>
            <a:pPr>
              <a:defRPr sz="1900" u="sng">
                <a:solidFill>
                  <a:srgbClr val="0000FF"/>
                </a:solidFill>
                <a:uFill>
                  <a:solidFill>
                    <a:srgbClr val="0000FF"/>
                  </a:solidFill>
                </a:uFill>
              </a:defRPr>
            </a:pPr>
            <a:endParaRPr lang="fr-FR" dirty="0"/>
          </a:p>
          <a:p>
            <a:pPr>
              <a:defRPr sz="1900" u="sng">
                <a:solidFill>
                  <a:srgbClr val="0000FF"/>
                </a:solidFill>
                <a:uFill>
                  <a:solidFill>
                    <a:srgbClr val="0000FF"/>
                  </a:solidFill>
                </a:uFill>
              </a:defRPr>
            </a:pPr>
            <a:endParaRPr lang="fr-FR" dirty="0"/>
          </a:p>
          <a:p>
            <a:pPr marL="342899" indent="-342899">
              <a:buSzPct val="100000"/>
              <a:buFont typeface="Arial"/>
              <a:buChar char="•"/>
              <a:defRPr sz="1900">
                <a:solidFill>
                  <a:srgbClr val="002060"/>
                </a:solidFill>
              </a:defRPr>
            </a:pPr>
            <a:r>
              <a:rPr lang="fr-FR" dirty="0"/>
              <a:t>les prérequis et attendus du supérieur : </a:t>
            </a:r>
            <a:r>
              <a:rPr lang="fr-FR" dirty="0" err="1"/>
              <a:t>cf</a:t>
            </a:r>
            <a:r>
              <a:rPr lang="fr-FR" dirty="0"/>
              <a:t> texte des attendus publié au B.O 12.3.2018</a:t>
            </a:r>
          </a:p>
          <a:p>
            <a:pPr>
              <a:defRPr sz="1900">
                <a:solidFill>
                  <a:srgbClr val="002060"/>
                </a:solidFill>
              </a:defRPr>
            </a:pPr>
            <a:r>
              <a:rPr lang="fr-FR" dirty="0"/>
              <a:t>      cf. la charte signée par les Min. Ed </a:t>
            </a:r>
            <a:r>
              <a:rPr lang="fr-FR" dirty="0" err="1"/>
              <a:t>nat</a:t>
            </a:r>
            <a:r>
              <a:rPr lang="fr-FR" dirty="0"/>
              <a:t> et Enseignement sup le 6.12. 2017</a:t>
            </a:r>
          </a:p>
          <a:p>
            <a:pPr>
              <a:defRPr sz="1900">
                <a:solidFill>
                  <a:srgbClr val="002060"/>
                </a:solidFill>
              </a:defRPr>
            </a:pPr>
            <a:endParaRPr lang="fr-FR" dirty="0"/>
          </a:p>
          <a:p>
            <a:pPr>
              <a:defRPr sz="1900">
                <a:solidFill>
                  <a:srgbClr val="002060"/>
                </a:solidFill>
              </a:defRPr>
            </a:pPr>
            <a:r>
              <a:rPr lang="fr-FR" dirty="0"/>
              <a:t>A signaler : les </a:t>
            </a:r>
            <a:r>
              <a:rPr lang="fr-FR" b="1" dirty="0"/>
              <a:t>forums de discussion </a:t>
            </a:r>
            <a:r>
              <a:rPr lang="fr-FR" dirty="0"/>
              <a:t>Parcoursup tenus par l’ONISEP, des </a:t>
            </a:r>
            <a:r>
              <a:rPr lang="fr-FR" b="1" dirty="0"/>
              <a:t>tchats</a:t>
            </a:r>
            <a:r>
              <a:rPr lang="fr-FR" dirty="0"/>
              <a:t> proposés par </a:t>
            </a:r>
            <a:r>
              <a:rPr lang="fr-FR" dirty="0" err="1"/>
              <a:t>Studyrama</a:t>
            </a:r>
            <a:r>
              <a:rPr lang="fr-FR" dirty="0"/>
              <a:t>, l’Etudiant…</a:t>
            </a:r>
          </a:p>
        </p:txBody>
      </p:sp>
      <p:pic>
        <p:nvPicPr>
          <p:cNvPr id="569" name="Image 7" descr="Image 7"/>
          <p:cNvPicPr>
            <a:picLocks noChangeAspect="1"/>
          </p:cNvPicPr>
          <p:nvPr/>
        </p:nvPicPr>
        <p:blipFill>
          <a:blip r:embed="rId6"/>
          <a:stretch>
            <a:fillRect/>
          </a:stretch>
        </p:blipFill>
        <p:spPr>
          <a:xfrm>
            <a:off x="4199278" y="1789632"/>
            <a:ext cx="3926151" cy="892103"/>
          </a:xfrm>
          <a:prstGeom prst="rect">
            <a:avLst/>
          </a:prstGeom>
          <a:ln w="12700">
            <a:miter lim="400000"/>
          </a:ln>
        </p:spPr>
      </p:pic>
      <p:sp>
        <p:nvSpPr>
          <p:cNvPr id="2" name="Espace réservé du numéro de diapositive 1"/>
          <p:cNvSpPr>
            <a:spLocks noGrp="1"/>
          </p:cNvSpPr>
          <p:nvPr>
            <p:ph type="sldNum" sz="quarter" idx="2"/>
          </p:nvPr>
        </p:nvSpPr>
        <p:spPr/>
        <p:txBody>
          <a:bodyPr/>
          <a:lstStyle/>
          <a:p>
            <a:fld id="{86CB4B4D-7CA3-9044-876B-883B54F8677D}" type="slidenum">
              <a:rPr lang="fr-FR" smtClean="0"/>
              <a:t>23</a:t>
            </a:fld>
            <a:endParaRPr lang="fr-FR"/>
          </a:p>
        </p:txBody>
      </p:sp>
      <p:pic>
        <p:nvPicPr>
          <p:cNvPr id="3" name="Image 2"/>
          <p:cNvPicPr>
            <a:picLocks noChangeAspect="1"/>
          </p:cNvPicPr>
          <p:nvPr/>
        </p:nvPicPr>
        <p:blipFill>
          <a:blip r:embed="rId7"/>
          <a:stretch>
            <a:fillRect/>
          </a:stretch>
        </p:blipFill>
        <p:spPr>
          <a:xfrm>
            <a:off x="4199278" y="3099308"/>
            <a:ext cx="3926151" cy="1099468"/>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Espace réservé du numéro de diapositive 6"/>
          <p:cNvSpPr txBox="1">
            <a:spLocks noGrp="1"/>
          </p:cNvSpPr>
          <p:nvPr>
            <p:ph type="sldNum" sz="quarter" idx="4294967295"/>
          </p:nvPr>
        </p:nvSpPr>
        <p:spPr>
          <a:xfrm>
            <a:off x="8422820" y="6404293"/>
            <a:ext cx="263981"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24</a:t>
            </a:fld>
            <a:endParaRPr/>
          </a:p>
        </p:txBody>
      </p:sp>
      <p:pic>
        <p:nvPicPr>
          <p:cNvPr id="579" name="Pages.jpg" descr="Pages.jpg"/>
          <p:cNvPicPr>
            <a:picLocks noChangeAspect="1"/>
          </p:cNvPicPr>
          <p:nvPr/>
        </p:nvPicPr>
        <p:blipFill>
          <a:blip r:embed="rId2"/>
          <a:stretch>
            <a:fillRect/>
          </a:stretch>
        </p:blipFill>
        <p:spPr>
          <a:xfrm>
            <a:off x="0" y="0"/>
            <a:ext cx="9130063" cy="6858000"/>
          </a:xfrm>
          <a:prstGeom prst="rect">
            <a:avLst/>
          </a:prstGeom>
          <a:ln w="12700">
            <a:miter lim="400000"/>
          </a:ln>
        </p:spPr>
      </p:pic>
      <p:sp>
        <p:nvSpPr>
          <p:cNvPr id="580" name="Rectangle 3"/>
          <p:cNvSpPr/>
          <p:nvPr/>
        </p:nvSpPr>
        <p:spPr>
          <a:xfrm>
            <a:off x="-6164" y="0"/>
            <a:ext cx="9150164" cy="6858000"/>
          </a:xfrm>
          <a:prstGeom prst="rect">
            <a:avLst/>
          </a:prstGeom>
          <a:solidFill>
            <a:srgbClr val="20A69E">
              <a:alpha val="88000"/>
            </a:srgbClr>
          </a:soli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defRPr>
            </a:pPr>
            <a:endParaRPr/>
          </a:p>
        </p:txBody>
      </p:sp>
      <p:sp>
        <p:nvSpPr>
          <p:cNvPr id="581" name="Rectangle 9"/>
          <p:cNvSpPr/>
          <p:nvPr/>
        </p:nvSpPr>
        <p:spPr>
          <a:xfrm>
            <a:off x="1696184" y="1955779"/>
            <a:ext cx="5443616" cy="2862736"/>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582" name="Titre 1"/>
          <p:cNvSpPr txBox="1">
            <a:spLocks noGrp="1"/>
          </p:cNvSpPr>
          <p:nvPr>
            <p:ph type="ctrTitle"/>
          </p:nvPr>
        </p:nvSpPr>
        <p:spPr>
          <a:xfrm>
            <a:off x="1799769" y="2495550"/>
            <a:ext cx="5443618" cy="2367434"/>
          </a:xfrm>
          <a:prstGeom prst="rect">
            <a:avLst/>
          </a:prstGeom>
        </p:spPr>
        <p:txBody>
          <a:bodyPr anchor="ctr"/>
          <a:lstStyle/>
          <a:p>
            <a:pPr>
              <a:defRPr sz="3200">
                <a:solidFill>
                  <a:srgbClr val="C40B74"/>
                </a:solidFill>
                <a:latin typeface="Martel Sans Black"/>
                <a:ea typeface="Martel Sans Black"/>
                <a:cs typeface="Martel Sans Black"/>
                <a:sym typeface="Martel Sans Black"/>
              </a:defRPr>
            </a:pPr>
            <a:r>
              <a:rPr b="1"/>
              <a:t>Le Lycée professionnel</a:t>
            </a:r>
            <a:br>
              <a:rPr b="1"/>
            </a:br>
            <a:br/>
            <a:endParaRPr/>
          </a:p>
        </p:txBody>
      </p:sp>
      <p:pic>
        <p:nvPicPr>
          <p:cNvPr id="583" name="Logo+Appellation_blc.png" descr="Logo+Appellation_blc.png"/>
          <p:cNvPicPr>
            <a:picLocks noChangeAspect="1"/>
          </p:cNvPicPr>
          <p:nvPr/>
        </p:nvPicPr>
        <p:blipFill>
          <a:blip r:embed="rId3"/>
          <a:stretch>
            <a:fillRect/>
          </a:stretch>
        </p:blipFill>
        <p:spPr>
          <a:xfrm>
            <a:off x="8162297" y="153819"/>
            <a:ext cx="866713" cy="643407"/>
          </a:xfrm>
          <a:prstGeom prst="rect">
            <a:avLst/>
          </a:prstGeom>
          <a:ln w="12700">
            <a:miter lim="400000"/>
          </a:ln>
        </p:spPr>
      </p:pic>
      <p:sp>
        <p:nvSpPr>
          <p:cNvPr id="584" name="Espace réservé du numéro de diapositive 7"/>
          <p:cNvSpPr txBox="1"/>
          <p:nvPr/>
        </p:nvSpPr>
        <p:spPr>
          <a:xfrm>
            <a:off x="8265886" y="6216751"/>
            <a:ext cx="420916" cy="218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900">
                <a:solidFill>
                  <a:srgbClr val="888888"/>
                </a:solidFill>
              </a:defRPr>
            </a:lvl1pPr>
          </a:lstStyle>
          <a:p>
            <a:r>
              <a:t>2</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Connecteur droit avec flèche 60">
            <a:extLst>
              <a:ext uri="{FF2B5EF4-FFF2-40B4-BE49-F238E27FC236}">
                <a16:creationId xmlns:a16="http://schemas.microsoft.com/office/drawing/2014/main" id="{DCF8B8CB-18D7-B940-8750-7A9CA66784B1}"/>
              </a:ext>
            </a:extLst>
          </p:cNvPr>
          <p:cNvCxnSpPr>
            <a:cxnSpLocks/>
          </p:cNvCxnSpPr>
          <p:nvPr/>
        </p:nvCxnSpPr>
        <p:spPr>
          <a:xfrm flipH="1">
            <a:off x="2903712" y="3920066"/>
            <a:ext cx="3047870" cy="1"/>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Connecteur droit avec flèche 63">
            <a:extLst>
              <a:ext uri="{FF2B5EF4-FFF2-40B4-BE49-F238E27FC236}">
                <a16:creationId xmlns:a16="http://schemas.microsoft.com/office/drawing/2014/main" id="{9489EC81-511F-9447-A966-67F2287A2CD3}"/>
              </a:ext>
            </a:extLst>
          </p:cNvPr>
          <p:cNvCxnSpPr>
            <a:cxnSpLocks/>
          </p:cNvCxnSpPr>
          <p:nvPr/>
        </p:nvCxnSpPr>
        <p:spPr>
          <a:xfrm flipH="1" flipV="1">
            <a:off x="3562226" y="4069846"/>
            <a:ext cx="2093263" cy="7308"/>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Connecteur droit 59">
            <a:extLst>
              <a:ext uri="{FF2B5EF4-FFF2-40B4-BE49-F238E27FC236}">
                <a16:creationId xmlns:a16="http://schemas.microsoft.com/office/drawing/2014/main" id="{BD0973C5-58FD-B940-BDB4-EF863F560B72}"/>
              </a:ext>
            </a:extLst>
          </p:cNvPr>
          <p:cNvCxnSpPr>
            <a:cxnSpLocks/>
          </p:cNvCxnSpPr>
          <p:nvPr/>
        </p:nvCxnSpPr>
        <p:spPr>
          <a:xfrm>
            <a:off x="7045568" y="3920066"/>
            <a:ext cx="1036611" cy="0"/>
          </a:xfrm>
          <a:prstGeom prst="line">
            <a:avLst/>
          </a:prstGeom>
          <a:ln/>
        </p:spPr>
        <p:style>
          <a:lnRef idx="3">
            <a:schemeClr val="dk1"/>
          </a:lnRef>
          <a:fillRef idx="0">
            <a:schemeClr val="dk1"/>
          </a:fillRef>
          <a:effectRef idx="2">
            <a:schemeClr val="dk1"/>
          </a:effectRef>
          <a:fontRef idx="minor">
            <a:schemeClr val="tx1"/>
          </a:fontRef>
        </p:style>
      </p:cxnSp>
      <p:cxnSp>
        <p:nvCxnSpPr>
          <p:cNvPr id="56" name="Connecteur droit 55">
            <a:extLst>
              <a:ext uri="{FF2B5EF4-FFF2-40B4-BE49-F238E27FC236}">
                <a16:creationId xmlns:a16="http://schemas.microsoft.com/office/drawing/2014/main" id="{967B1616-C6A9-3041-BBA2-3E18238CC0C2}"/>
              </a:ext>
            </a:extLst>
          </p:cNvPr>
          <p:cNvCxnSpPr>
            <a:cxnSpLocks/>
          </p:cNvCxnSpPr>
          <p:nvPr/>
        </p:nvCxnSpPr>
        <p:spPr>
          <a:xfrm>
            <a:off x="2631430" y="2878050"/>
            <a:ext cx="1257611"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8" name="Connecteur droit 37">
            <a:extLst>
              <a:ext uri="{FF2B5EF4-FFF2-40B4-BE49-F238E27FC236}">
                <a16:creationId xmlns:a16="http://schemas.microsoft.com/office/drawing/2014/main" id="{FFE24000-D492-8E4F-B5BD-1DE7F258976C}"/>
              </a:ext>
            </a:extLst>
          </p:cNvPr>
          <p:cNvCxnSpPr/>
          <p:nvPr/>
        </p:nvCxnSpPr>
        <p:spPr>
          <a:xfrm flipV="1">
            <a:off x="1871093" y="4277609"/>
            <a:ext cx="0" cy="370896"/>
          </a:xfrm>
          <a:prstGeom prst="line">
            <a:avLst/>
          </a:prstGeom>
          <a:ln/>
        </p:spPr>
        <p:style>
          <a:lnRef idx="3">
            <a:schemeClr val="dk1"/>
          </a:lnRef>
          <a:fillRef idx="0">
            <a:schemeClr val="dk1"/>
          </a:fillRef>
          <a:effectRef idx="2">
            <a:schemeClr val="dk1"/>
          </a:effectRef>
          <a:fontRef idx="minor">
            <a:schemeClr val="tx1"/>
          </a:fontRef>
        </p:style>
      </p:cxnSp>
      <p:cxnSp>
        <p:nvCxnSpPr>
          <p:cNvPr id="39" name="Connecteur droit 38">
            <a:extLst>
              <a:ext uri="{FF2B5EF4-FFF2-40B4-BE49-F238E27FC236}">
                <a16:creationId xmlns:a16="http://schemas.microsoft.com/office/drawing/2014/main" id="{C05D462E-F0AA-F440-8E8B-DEA87187CEA9}"/>
              </a:ext>
            </a:extLst>
          </p:cNvPr>
          <p:cNvCxnSpPr>
            <a:cxnSpLocks/>
          </p:cNvCxnSpPr>
          <p:nvPr/>
        </p:nvCxnSpPr>
        <p:spPr>
          <a:xfrm flipV="1">
            <a:off x="1848205" y="3104542"/>
            <a:ext cx="0" cy="441759"/>
          </a:xfrm>
          <a:prstGeom prst="line">
            <a:avLst/>
          </a:prstGeom>
          <a:ln/>
        </p:spPr>
        <p:style>
          <a:lnRef idx="3">
            <a:schemeClr val="dk1"/>
          </a:lnRef>
          <a:fillRef idx="0">
            <a:schemeClr val="dk1"/>
          </a:fillRef>
          <a:effectRef idx="2">
            <a:schemeClr val="dk1"/>
          </a:effectRef>
          <a:fontRef idx="minor">
            <a:schemeClr val="tx1"/>
          </a:fontRef>
        </p:style>
      </p:cxnSp>
      <p:cxnSp>
        <p:nvCxnSpPr>
          <p:cNvPr id="36" name="Connecteur droit 35">
            <a:extLst>
              <a:ext uri="{FF2B5EF4-FFF2-40B4-BE49-F238E27FC236}">
                <a16:creationId xmlns:a16="http://schemas.microsoft.com/office/drawing/2014/main" id="{6461BA8D-60D2-7847-BBEE-521AF1E06AB4}"/>
              </a:ext>
            </a:extLst>
          </p:cNvPr>
          <p:cNvCxnSpPr/>
          <p:nvPr/>
        </p:nvCxnSpPr>
        <p:spPr>
          <a:xfrm flipV="1">
            <a:off x="6645734" y="4206273"/>
            <a:ext cx="0" cy="370896"/>
          </a:xfrm>
          <a:prstGeom prst="line">
            <a:avLst/>
          </a:prstGeom>
          <a:ln/>
        </p:spPr>
        <p:style>
          <a:lnRef idx="3">
            <a:schemeClr val="dk1"/>
          </a:lnRef>
          <a:fillRef idx="0">
            <a:schemeClr val="dk1"/>
          </a:fillRef>
          <a:effectRef idx="2">
            <a:schemeClr val="dk1"/>
          </a:effectRef>
          <a:fontRef idx="minor">
            <a:schemeClr val="tx1"/>
          </a:fontRef>
        </p:style>
      </p:cxnSp>
      <p:sp>
        <p:nvSpPr>
          <p:cNvPr id="2" name="Titre 1"/>
          <p:cNvSpPr>
            <a:spLocks noGrp="1"/>
          </p:cNvSpPr>
          <p:nvPr>
            <p:ph type="title"/>
          </p:nvPr>
        </p:nvSpPr>
        <p:spPr>
          <a:xfrm>
            <a:off x="325211" y="318134"/>
            <a:ext cx="8229600" cy="1143001"/>
          </a:xfrm>
        </p:spPr>
        <p:txBody>
          <a:bodyPr>
            <a:normAutofit/>
          </a:bodyPr>
          <a:lstStyle/>
          <a:p>
            <a:pPr algn="l"/>
            <a:r>
              <a:rPr lang="fr-FR" sz="2800" b="1" dirty="0">
                <a:solidFill>
                  <a:schemeClr val="bg1"/>
                </a:solidFill>
              </a:rPr>
              <a:t>Le lycée professionnel</a:t>
            </a:r>
          </a:p>
        </p:txBody>
      </p:sp>
      <p:sp>
        <p:nvSpPr>
          <p:cNvPr id="3" name="Espace réservé du texte 2"/>
          <p:cNvSpPr>
            <a:spLocks noGrp="1"/>
          </p:cNvSpPr>
          <p:nvPr>
            <p:ph type="body" idx="1"/>
          </p:nvPr>
        </p:nvSpPr>
        <p:spPr>
          <a:xfrm>
            <a:off x="5521852" y="1888416"/>
            <a:ext cx="716770" cy="45719"/>
          </a:xfrm>
        </p:spPr>
        <p:txBody>
          <a:bodyPr>
            <a:normAutofit fontScale="25000" lnSpcReduction="20000"/>
          </a:bodyPr>
          <a:lstStyle/>
          <a:p>
            <a:pPr marL="0" indent="0">
              <a:buNone/>
            </a:pPr>
            <a:endParaRPr lang="fr-FR" sz="2400" dirty="0">
              <a:solidFill>
                <a:srgbClr val="FF0000"/>
              </a:solidFill>
            </a:endParaRPr>
          </a:p>
          <a:p>
            <a:pPr marL="0" indent="0">
              <a:buNone/>
            </a:pPr>
            <a:endParaRPr lang="fr-FR" sz="2400" dirty="0">
              <a:solidFill>
                <a:srgbClr val="FF0000"/>
              </a:solidFill>
            </a:endParaRPr>
          </a:p>
          <a:p>
            <a:pPr marL="0" indent="0">
              <a:buNone/>
            </a:pPr>
            <a:endParaRPr lang="fr-FR" sz="2400" dirty="0">
              <a:solidFill>
                <a:srgbClr val="FF0000"/>
              </a:solidFill>
            </a:endParaRPr>
          </a:p>
          <a:p>
            <a:pPr marL="0" indent="0">
              <a:buNone/>
            </a:pPr>
            <a:endParaRPr lang="fr-FR" sz="2400" dirty="0">
              <a:solidFill>
                <a:srgbClr val="FF0000"/>
              </a:solidFill>
            </a:endParaRPr>
          </a:p>
          <a:p>
            <a:pPr marL="0" indent="0">
              <a:buNone/>
            </a:pPr>
            <a:endParaRPr lang="fr-FR" sz="2400" dirty="0">
              <a:solidFill>
                <a:srgbClr val="FF0000"/>
              </a:solidFill>
            </a:endParaRPr>
          </a:p>
        </p:txBody>
      </p:sp>
      <p:sp>
        <p:nvSpPr>
          <p:cNvPr id="4" name="Espace réservé du numéro de diapositive 3"/>
          <p:cNvSpPr>
            <a:spLocks noGrp="1"/>
          </p:cNvSpPr>
          <p:nvPr>
            <p:ph type="sldNum" sz="quarter" idx="2"/>
          </p:nvPr>
        </p:nvSpPr>
        <p:spPr/>
        <p:txBody>
          <a:bodyPr/>
          <a:lstStyle/>
          <a:p>
            <a:fld id="{86CB4B4D-7CA3-9044-876B-883B54F8677D}" type="slidenum">
              <a:rPr lang="fr-FR" smtClean="0"/>
              <a:t>25</a:t>
            </a:fld>
            <a:endParaRPr lang="fr-FR"/>
          </a:p>
        </p:txBody>
      </p:sp>
      <p:sp>
        <p:nvSpPr>
          <p:cNvPr id="5" name="Rectangle : coins arrondis 4">
            <a:extLst>
              <a:ext uri="{FF2B5EF4-FFF2-40B4-BE49-F238E27FC236}">
                <a16:creationId xmlns:a16="http://schemas.microsoft.com/office/drawing/2014/main" id="{F040DEED-58AA-244A-A204-06FFF9877C64}"/>
              </a:ext>
            </a:extLst>
          </p:cNvPr>
          <p:cNvSpPr/>
          <p:nvPr/>
        </p:nvSpPr>
        <p:spPr>
          <a:xfrm>
            <a:off x="1105502" y="2379151"/>
            <a:ext cx="1636889" cy="715085"/>
          </a:xfrm>
          <a:prstGeom prst="roundRect">
            <a:avLst/>
          </a:prstGeom>
          <a:solidFill>
            <a:srgbClr val="0070C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chemeClr val="bg1"/>
                </a:solidFill>
                <a:effectLst/>
                <a:uFillTx/>
                <a:latin typeface="+mn-lt"/>
                <a:ea typeface="+mn-ea"/>
                <a:cs typeface="+mn-cs"/>
                <a:sym typeface="Calibri"/>
              </a:rPr>
              <a:t>Terminale professionnelle</a:t>
            </a:r>
          </a:p>
        </p:txBody>
      </p:sp>
      <p:sp>
        <p:nvSpPr>
          <p:cNvPr id="6" name="Rectangle : coins arrondis 5">
            <a:extLst>
              <a:ext uri="{FF2B5EF4-FFF2-40B4-BE49-F238E27FC236}">
                <a16:creationId xmlns:a16="http://schemas.microsoft.com/office/drawing/2014/main" id="{A5917080-2044-A645-B032-FC0C9EAF9FA2}"/>
              </a:ext>
            </a:extLst>
          </p:cNvPr>
          <p:cNvSpPr/>
          <p:nvPr/>
        </p:nvSpPr>
        <p:spPr>
          <a:xfrm>
            <a:off x="1095021" y="3562524"/>
            <a:ext cx="1636889" cy="715085"/>
          </a:xfrm>
          <a:prstGeom prst="roundRect">
            <a:avLst/>
          </a:prstGeom>
          <a:solidFill>
            <a:srgbClr val="0070C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chemeClr val="bg1"/>
                </a:solidFill>
                <a:effectLst/>
                <a:uFillTx/>
                <a:latin typeface="+mn-lt"/>
                <a:ea typeface="+mn-ea"/>
                <a:cs typeface="+mn-cs"/>
                <a:sym typeface="Calibri"/>
              </a:rPr>
              <a:t>Première</a:t>
            </a:r>
          </a:p>
          <a:p>
            <a:pPr marL="0" marR="0" indent="0" algn="ctr"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chemeClr val="bg1"/>
                </a:solidFill>
                <a:effectLst/>
                <a:uFillTx/>
                <a:latin typeface="+mn-lt"/>
                <a:ea typeface="+mn-ea"/>
                <a:cs typeface="+mn-cs"/>
                <a:sym typeface="Calibri"/>
              </a:rPr>
              <a:t>professionnelle</a:t>
            </a:r>
          </a:p>
        </p:txBody>
      </p:sp>
      <p:sp>
        <p:nvSpPr>
          <p:cNvPr id="7" name="Rectangle : coins arrondis 6">
            <a:extLst>
              <a:ext uri="{FF2B5EF4-FFF2-40B4-BE49-F238E27FC236}">
                <a16:creationId xmlns:a16="http://schemas.microsoft.com/office/drawing/2014/main" id="{4F27EE3E-8A33-3C42-A22F-E3BB61D27999}"/>
              </a:ext>
            </a:extLst>
          </p:cNvPr>
          <p:cNvSpPr/>
          <p:nvPr/>
        </p:nvSpPr>
        <p:spPr>
          <a:xfrm>
            <a:off x="1095022" y="4559733"/>
            <a:ext cx="1636889" cy="715085"/>
          </a:xfrm>
          <a:prstGeom prst="roundRect">
            <a:avLst/>
          </a:prstGeom>
          <a:solidFill>
            <a:srgbClr val="0070C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chemeClr val="bg1"/>
                </a:solidFill>
                <a:effectLst/>
                <a:uFillTx/>
                <a:latin typeface="+mn-lt"/>
                <a:ea typeface="+mn-ea"/>
                <a:cs typeface="+mn-cs"/>
                <a:sym typeface="Calibri"/>
              </a:rPr>
              <a:t>Seconde professionnelle</a:t>
            </a:r>
          </a:p>
        </p:txBody>
      </p:sp>
      <p:sp>
        <p:nvSpPr>
          <p:cNvPr id="8" name="Rectangle : coins arrondis 7">
            <a:extLst>
              <a:ext uri="{FF2B5EF4-FFF2-40B4-BE49-F238E27FC236}">
                <a16:creationId xmlns:a16="http://schemas.microsoft.com/office/drawing/2014/main" id="{F98F4518-E19C-2C4D-834C-4D5AFB7E061B}"/>
              </a:ext>
            </a:extLst>
          </p:cNvPr>
          <p:cNvSpPr/>
          <p:nvPr/>
        </p:nvSpPr>
        <p:spPr>
          <a:xfrm>
            <a:off x="5827291" y="3562524"/>
            <a:ext cx="1636889" cy="715085"/>
          </a:xfrm>
          <a:prstGeom prst="roundRect">
            <a:avLst/>
          </a:prstGeom>
          <a:solidFill>
            <a:srgbClr val="00B0F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chemeClr val="bg1"/>
                </a:solidFill>
                <a:effectLst/>
                <a:uFillTx/>
                <a:latin typeface="+mn-lt"/>
                <a:ea typeface="+mn-ea"/>
                <a:cs typeface="+mn-cs"/>
                <a:sym typeface="Calibri"/>
              </a:rPr>
              <a:t>2</a:t>
            </a:r>
            <a:r>
              <a:rPr kumimoji="0" lang="fr-FR" sz="1800" b="0" i="0" u="none" strike="noStrike" cap="none" spc="0" normalizeH="0" baseline="30000" dirty="0">
                <a:ln>
                  <a:noFill/>
                </a:ln>
                <a:solidFill>
                  <a:schemeClr val="bg1"/>
                </a:solidFill>
                <a:effectLst/>
                <a:uFillTx/>
                <a:latin typeface="+mn-lt"/>
                <a:ea typeface="+mn-ea"/>
                <a:cs typeface="+mn-cs"/>
                <a:sym typeface="Calibri"/>
              </a:rPr>
              <a:t>ème</a:t>
            </a:r>
            <a:r>
              <a:rPr kumimoji="0" lang="fr-FR" sz="1800" b="0" i="0" u="none" strike="noStrike" cap="none" spc="0" normalizeH="0" baseline="0" dirty="0">
                <a:ln>
                  <a:noFill/>
                </a:ln>
                <a:solidFill>
                  <a:schemeClr val="bg1"/>
                </a:solidFill>
                <a:effectLst/>
                <a:uFillTx/>
                <a:latin typeface="+mn-lt"/>
                <a:ea typeface="+mn-ea"/>
                <a:cs typeface="+mn-cs"/>
                <a:sym typeface="Calibri"/>
              </a:rPr>
              <a:t> année </a:t>
            </a:r>
          </a:p>
          <a:p>
            <a:pPr marL="0" marR="0" indent="0" algn="ctr"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chemeClr val="bg1"/>
                </a:solidFill>
                <a:effectLst/>
                <a:uFillTx/>
                <a:latin typeface="+mn-lt"/>
                <a:ea typeface="+mn-ea"/>
                <a:cs typeface="+mn-cs"/>
                <a:sym typeface="Calibri"/>
              </a:rPr>
              <a:t>CAP</a:t>
            </a:r>
          </a:p>
        </p:txBody>
      </p:sp>
      <p:sp>
        <p:nvSpPr>
          <p:cNvPr id="10" name="Rectangle : coins arrondis 9">
            <a:extLst>
              <a:ext uri="{FF2B5EF4-FFF2-40B4-BE49-F238E27FC236}">
                <a16:creationId xmlns:a16="http://schemas.microsoft.com/office/drawing/2014/main" id="{BFB0C6B9-6966-2248-AAC5-029264F9F8C4}"/>
              </a:ext>
            </a:extLst>
          </p:cNvPr>
          <p:cNvSpPr/>
          <p:nvPr/>
        </p:nvSpPr>
        <p:spPr>
          <a:xfrm>
            <a:off x="5827290" y="4577169"/>
            <a:ext cx="1636889" cy="715085"/>
          </a:xfrm>
          <a:prstGeom prst="roundRect">
            <a:avLst/>
          </a:prstGeom>
          <a:solidFill>
            <a:srgbClr val="00B0F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chemeClr val="bg1"/>
                </a:solidFill>
                <a:effectLst/>
                <a:uFillTx/>
                <a:latin typeface="+mn-lt"/>
                <a:ea typeface="+mn-ea"/>
                <a:cs typeface="+mn-cs"/>
                <a:sym typeface="Calibri"/>
              </a:rPr>
              <a:t>1</a:t>
            </a:r>
            <a:r>
              <a:rPr kumimoji="0" lang="fr-FR" sz="1800" b="0" i="0" u="none" strike="noStrike" cap="none" spc="0" normalizeH="0" baseline="30000" dirty="0">
                <a:ln>
                  <a:noFill/>
                </a:ln>
                <a:solidFill>
                  <a:schemeClr val="bg1"/>
                </a:solidFill>
                <a:effectLst/>
                <a:uFillTx/>
                <a:latin typeface="+mn-lt"/>
                <a:ea typeface="+mn-ea"/>
                <a:cs typeface="+mn-cs"/>
                <a:sym typeface="Calibri"/>
              </a:rPr>
              <a:t>ère</a:t>
            </a:r>
            <a:r>
              <a:rPr kumimoji="0" lang="fr-FR" sz="1800" b="0" i="0" u="none" strike="noStrike" cap="none" spc="0" normalizeH="0" baseline="0" dirty="0">
                <a:ln>
                  <a:noFill/>
                </a:ln>
                <a:solidFill>
                  <a:schemeClr val="bg1"/>
                </a:solidFill>
                <a:effectLst/>
                <a:uFillTx/>
                <a:latin typeface="+mn-lt"/>
                <a:ea typeface="+mn-ea"/>
                <a:cs typeface="+mn-cs"/>
                <a:sym typeface="Calibri"/>
              </a:rPr>
              <a:t> année </a:t>
            </a:r>
          </a:p>
          <a:p>
            <a:pPr marL="0" marR="0" indent="0" algn="ctr"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chemeClr val="bg1"/>
                </a:solidFill>
                <a:effectLst/>
                <a:uFillTx/>
                <a:latin typeface="+mn-lt"/>
                <a:ea typeface="+mn-ea"/>
                <a:cs typeface="+mn-cs"/>
                <a:sym typeface="Calibri"/>
              </a:rPr>
              <a:t>CAP</a:t>
            </a:r>
          </a:p>
        </p:txBody>
      </p:sp>
      <p:sp>
        <p:nvSpPr>
          <p:cNvPr id="11" name="Rectangle : coins arrondis 10">
            <a:extLst>
              <a:ext uri="{FF2B5EF4-FFF2-40B4-BE49-F238E27FC236}">
                <a16:creationId xmlns:a16="http://schemas.microsoft.com/office/drawing/2014/main" id="{305E1A81-59D9-1640-8339-86FF9A176E85}"/>
              </a:ext>
            </a:extLst>
          </p:cNvPr>
          <p:cNvSpPr/>
          <p:nvPr/>
        </p:nvSpPr>
        <p:spPr>
          <a:xfrm>
            <a:off x="2968977" y="5615389"/>
            <a:ext cx="2690233" cy="510774"/>
          </a:xfrm>
          <a:prstGeom prst="roundRect">
            <a:avLst/>
          </a:prstGeom>
          <a:solidFill>
            <a:schemeClr val="tx2">
              <a:lumMod val="60000"/>
              <a:lumOff val="40000"/>
            </a:schemeClr>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000000"/>
                </a:solidFill>
                <a:effectLst/>
                <a:uFillTx/>
                <a:latin typeface="+mn-lt"/>
                <a:ea typeface="+mn-ea"/>
                <a:cs typeface="+mn-cs"/>
                <a:sym typeface="Calibri"/>
              </a:rPr>
              <a:t>Troisième</a:t>
            </a:r>
          </a:p>
        </p:txBody>
      </p:sp>
      <p:grpSp>
        <p:nvGrpSpPr>
          <p:cNvPr id="83" name="Groupe 82">
            <a:extLst>
              <a:ext uri="{FF2B5EF4-FFF2-40B4-BE49-F238E27FC236}">
                <a16:creationId xmlns:a16="http://schemas.microsoft.com/office/drawing/2014/main" id="{0A9CEA8E-32F3-0E42-AF11-CB85B2CC4D09}"/>
              </a:ext>
            </a:extLst>
          </p:cNvPr>
          <p:cNvGrpSpPr/>
          <p:nvPr/>
        </p:nvGrpSpPr>
        <p:grpSpPr>
          <a:xfrm>
            <a:off x="3444353" y="1130702"/>
            <a:ext cx="865955" cy="765448"/>
            <a:chOff x="3444353" y="1130702"/>
            <a:chExt cx="865955" cy="765448"/>
          </a:xfrm>
        </p:grpSpPr>
        <p:pic>
          <p:nvPicPr>
            <p:cNvPr id="3073" name="Image 29" descr="Candidat recherchant une icône du travail, style plat">
              <a:hlinkClick r:id="rId2"/>
              <a:extLst>
                <a:ext uri="{FF2B5EF4-FFF2-40B4-BE49-F238E27FC236}">
                  <a16:creationId xmlns:a16="http://schemas.microsoft.com/office/drawing/2014/main" id="{6081917F-4E2E-9640-A32D-A20DC1D72D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7074" y="1130702"/>
              <a:ext cx="560515" cy="59878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445875D3-C145-C647-829B-2E4D4CD98594}"/>
                </a:ext>
              </a:extLst>
            </p:cNvPr>
            <p:cNvSpPr/>
            <p:nvPr/>
          </p:nvSpPr>
          <p:spPr>
            <a:xfrm>
              <a:off x="3444353" y="1636702"/>
              <a:ext cx="865955" cy="230114"/>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
          <p:nvSpPr>
            <p:cNvPr id="16" name="ZoneTexte 15">
              <a:extLst>
                <a:ext uri="{FF2B5EF4-FFF2-40B4-BE49-F238E27FC236}">
                  <a16:creationId xmlns:a16="http://schemas.microsoft.com/office/drawing/2014/main" id="{1E82671B-BB20-604D-8EAE-F87218B91B17}"/>
                </a:ext>
              </a:extLst>
            </p:cNvPr>
            <p:cNvSpPr txBox="1"/>
            <p:nvPr/>
          </p:nvSpPr>
          <p:spPr>
            <a:xfrm>
              <a:off x="3467774" y="1588377"/>
              <a:ext cx="842534"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1400" b="0" i="0" u="none" strike="noStrike" cap="none" spc="0" normalizeH="0" baseline="0" dirty="0">
                  <a:ln>
                    <a:noFill/>
                  </a:ln>
                  <a:solidFill>
                    <a:srgbClr val="00B0F0"/>
                  </a:solidFill>
                  <a:effectLst/>
                  <a:uFillTx/>
                  <a:latin typeface="+mn-lt"/>
                  <a:ea typeface="+mn-ea"/>
                  <a:cs typeface="+mn-cs"/>
                  <a:sym typeface="Calibri"/>
                </a:rPr>
                <a:t>Vie active </a:t>
              </a:r>
            </a:p>
          </p:txBody>
        </p:sp>
      </p:grpSp>
      <p:grpSp>
        <p:nvGrpSpPr>
          <p:cNvPr id="79" name="Groupe 78">
            <a:extLst>
              <a:ext uri="{FF2B5EF4-FFF2-40B4-BE49-F238E27FC236}">
                <a16:creationId xmlns:a16="http://schemas.microsoft.com/office/drawing/2014/main" id="{C30D76F8-B464-144A-9B71-E43B535A6CEA}"/>
              </a:ext>
            </a:extLst>
          </p:cNvPr>
          <p:cNvGrpSpPr/>
          <p:nvPr/>
        </p:nvGrpSpPr>
        <p:grpSpPr>
          <a:xfrm>
            <a:off x="6162949" y="1502529"/>
            <a:ext cx="865955" cy="765448"/>
            <a:chOff x="6162949" y="1502529"/>
            <a:chExt cx="865955" cy="765448"/>
          </a:xfrm>
        </p:grpSpPr>
        <p:pic>
          <p:nvPicPr>
            <p:cNvPr id="21" name="Image 29" descr="Candidat recherchant une icône du travail, style plat">
              <a:hlinkClick r:id="rId2"/>
              <a:extLst>
                <a:ext uri="{FF2B5EF4-FFF2-40B4-BE49-F238E27FC236}">
                  <a16:creationId xmlns:a16="http://schemas.microsoft.com/office/drawing/2014/main" id="{13BB6F7D-D29B-1042-99E3-2794C5E521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5670" y="1502529"/>
              <a:ext cx="560515" cy="59878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E8C51938-5B24-1849-A4E3-4B3CC588499B}"/>
                </a:ext>
              </a:extLst>
            </p:cNvPr>
            <p:cNvSpPr/>
            <p:nvPr/>
          </p:nvSpPr>
          <p:spPr>
            <a:xfrm>
              <a:off x="6162949" y="2008529"/>
              <a:ext cx="865955" cy="230114"/>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
          <p:nvSpPr>
            <p:cNvPr id="23" name="ZoneTexte 22">
              <a:extLst>
                <a:ext uri="{FF2B5EF4-FFF2-40B4-BE49-F238E27FC236}">
                  <a16:creationId xmlns:a16="http://schemas.microsoft.com/office/drawing/2014/main" id="{8E09DDC7-D128-1A4E-A454-7834421171EA}"/>
                </a:ext>
              </a:extLst>
            </p:cNvPr>
            <p:cNvSpPr txBox="1"/>
            <p:nvPr/>
          </p:nvSpPr>
          <p:spPr>
            <a:xfrm>
              <a:off x="6186370" y="1960204"/>
              <a:ext cx="842534"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1400" b="0" i="0" u="none" strike="noStrike" cap="none" spc="0" normalizeH="0" baseline="0" dirty="0">
                  <a:ln>
                    <a:noFill/>
                  </a:ln>
                  <a:solidFill>
                    <a:srgbClr val="00B0F0"/>
                  </a:solidFill>
                  <a:effectLst/>
                  <a:uFillTx/>
                  <a:latin typeface="+mn-lt"/>
                  <a:ea typeface="+mn-ea"/>
                  <a:cs typeface="+mn-cs"/>
                  <a:sym typeface="Calibri"/>
                </a:rPr>
                <a:t>Vie active </a:t>
              </a:r>
            </a:p>
          </p:txBody>
        </p:sp>
      </p:grpSp>
      <p:pic>
        <p:nvPicPr>
          <p:cNvPr id="26" name="Graphique 25" descr="Diplôme roulé avec un remplissage uni">
            <a:extLst>
              <a:ext uri="{FF2B5EF4-FFF2-40B4-BE49-F238E27FC236}">
                <a16:creationId xmlns:a16="http://schemas.microsoft.com/office/drawing/2014/main" id="{72BA8447-9564-8E40-B78F-04BD085316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4389" y="1385808"/>
            <a:ext cx="577936" cy="577936"/>
          </a:xfrm>
          <a:prstGeom prst="rect">
            <a:avLst/>
          </a:prstGeom>
        </p:spPr>
      </p:pic>
      <p:pic>
        <p:nvPicPr>
          <p:cNvPr id="27" name="Graphique 26" descr="Diplôme roulé avec un remplissage uni">
            <a:extLst>
              <a:ext uri="{FF2B5EF4-FFF2-40B4-BE49-F238E27FC236}">
                <a16:creationId xmlns:a16="http://schemas.microsoft.com/office/drawing/2014/main" id="{02FA369D-6733-6647-9D95-5DA161C20F3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07287" y="2671358"/>
            <a:ext cx="577936" cy="577936"/>
          </a:xfrm>
          <a:prstGeom prst="rect">
            <a:avLst/>
          </a:prstGeom>
        </p:spPr>
      </p:pic>
      <p:pic>
        <p:nvPicPr>
          <p:cNvPr id="28" name="Graphique 27" descr="Diplôme roulé avec un remplissage uni">
            <a:extLst>
              <a:ext uri="{FF2B5EF4-FFF2-40B4-BE49-F238E27FC236}">
                <a16:creationId xmlns:a16="http://schemas.microsoft.com/office/drawing/2014/main" id="{7FEC556C-9796-B344-AA5A-1A4688E525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56765" y="904738"/>
            <a:ext cx="577936" cy="577936"/>
          </a:xfrm>
          <a:prstGeom prst="rect">
            <a:avLst/>
          </a:prstGeom>
        </p:spPr>
      </p:pic>
      <p:pic>
        <p:nvPicPr>
          <p:cNvPr id="29" name="Graphique 28" descr="Diplôme roulé avec un remplissage uni">
            <a:extLst>
              <a:ext uri="{FF2B5EF4-FFF2-40B4-BE49-F238E27FC236}">
                <a16:creationId xmlns:a16="http://schemas.microsoft.com/office/drawing/2014/main" id="{FC3B59E2-222F-A743-BB52-DD39D5E33E3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38665" y="1641944"/>
            <a:ext cx="577936" cy="577936"/>
          </a:xfrm>
          <a:prstGeom prst="rect">
            <a:avLst/>
          </a:prstGeom>
        </p:spPr>
      </p:pic>
      <p:pic>
        <p:nvPicPr>
          <p:cNvPr id="30" name="Graphique 29" descr="Diplôme roulé avec un remplissage uni">
            <a:extLst>
              <a:ext uri="{FF2B5EF4-FFF2-40B4-BE49-F238E27FC236}">
                <a16:creationId xmlns:a16="http://schemas.microsoft.com/office/drawing/2014/main" id="{3ADAA0B5-DCAE-534E-8635-84B8DEB2DC1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20008" y="3132516"/>
            <a:ext cx="481874" cy="481874"/>
          </a:xfrm>
          <a:prstGeom prst="rect">
            <a:avLst/>
          </a:prstGeom>
        </p:spPr>
      </p:pic>
      <p:cxnSp>
        <p:nvCxnSpPr>
          <p:cNvPr id="31" name="Connecteur droit 30">
            <a:extLst>
              <a:ext uri="{FF2B5EF4-FFF2-40B4-BE49-F238E27FC236}">
                <a16:creationId xmlns:a16="http://schemas.microsoft.com/office/drawing/2014/main" id="{1B9CDE0B-1658-F44D-860A-6F9C51048707}"/>
              </a:ext>
            </a:extLst>
          </p:cNvPr>
          <p:cNvCxnSpPr>
            <a:cxnSpLocks/>
          </p:cNvCxnSpPr>
          <p:nvPr/>
        </p:nvCxnSpPr>
        <p:spPr>
          <a:xfrm>
            <a:off x="5659210" y="5863266"/>
            <a:ext cx="1036611" cy="0"/>
          </a:xfrm>
          <a:prstGeom prst="line">
            <a:avLst/>
          </a:prstGeom>
          <a:ln/>
        </p:spPr>
        <p:style>
          <a:lnRef idx="3">
            <a:schemeClr val="dk1"/>
          </a:lnRef>
          <a:fillRef idx="0">
            <a:schemeClr val="dk1"/>
          </a:fillRef>
          <a:effectRef idx="2">
            <a:schemeClr val="dk1"/>
          </a:effectRef>
          <a:fontRef idx="minor">
            <a:schemeClr val="tx1"/>
          </a:fontRef>
        </p:style>
      </p:cxnSp>
      <p:cxnSp>
        <p:nvCxnSpPr>
          <p:cNvPr id="35" name="Connecteur droit 34">
            <a:extLst>
              <a:ext uri="{FF2B5EF4-FFF2-40B4-BE49-F238E27FC236}">
                <a16:creationId xmlns:a16="http://schemas.microsoft.com/office/drawing/2014/main" id="{84BFC19A-7A09-A24D-88D0-6119A1541959}"/>
              </a:ext>
            </a:extLst>
          </p:cNvPr>
          <p:cNvCxnSpPr>
            <a:cxnSpLocks/>
          </p:cNvCxnSpPr>
          <p:nvPr/>
        </p:nvCxnSpPr>
        <p:spPr>
          <a:xfrm>
            <a:off x="1913465" y="5870776"/>
            <a:ext cx="1036611" cy="0"/>
          </a:xfrm>
          <a:prstGeom prst="line">
            <a:avLst/>
          </a:prstGeom>
          <a:ln/>
        </p:spPr>
        <p:style>
          <a:lnRef idx="3">
            <a:schemeClr val="dk1"/>
          </a:lnRef>
          <a:fillRef idx="0">
            <a:schemeClr val="dk1"/>
          </a:fillRef>
          <a:effectRef idx="2">
            <a:schemeClr val="dk1"/>
          </a:effectRef>
          <a:fontRef idx="minor">
            <a:schemeClr val="tx1"/>
          </a:fontRef>
        </p:style>
      </p:cxnSp>
      <p:sp>
        <p:nvSpPr>
          <p:cNvPr id="51" name="Flèche vers le haut 50">
            <a:extLst>
              <a:ext uri="{FF2B5EF4-FFF2-40B4-BE49-F238E27FC236}">
                <a16:creationId xmlns:a16="http://schemas.microsoft.com/office/drawing/2014/main" id="{8EB1F73B-856A-4D44-809B-C73015E4BEB2}"/>
              </a:ext>
            </a:extLst>
          </p:cNvPr>
          <p:cNvSpPr/>
          <p:nvPr/>
        </p:nvSpPr>
        <p:spPr>
          <a:xfrm>
            <a:off x="6594205" y="5292253"/>
            <a:ext cx="134556" cy="578517"/>
          </a:xfrm>
          <a:prstGeom prst="upArrow">
            <a:avLst/>
          </a:prstGeom>
          <a:solidFill>
            <a:schemeClr val="tx1"/>
          </a:solidFill>
          <a:ln w="25400" cap="flat">
            <a:solidFill>
              <a:schemeClr val="tx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
        <p:nvSpPr>
          <p:cNvPr id="53" name="Flèche vers le haut 52">
            <a:extLst>
              <a:ext uri="{FF2B5EF4-FFF2-40B4-BE49-F238E27FC236}">
                <a16:creationId xmlns:a16="http://schemas.microsoft.com/office/drawing/2014/main" id="{3A87FA17-4E56-1A45-A772-804A8C0271E2}"/>
              </a:ext>
            </a:extLst>
          </p:cNvPr>
          <p:cNvSpPr/>
          <p:nvPr/>
        </p:nvSpPr>
        <p:spPr>
          <a:xfrm>
            <a:off x="7988710" y="2207343"/>
            <a:ext cx="161818" cy="1715082"/>
          </a:xfrm>
          <a:prstGeom prst="upArrow">
            <a:avLst/>
          </a:prstGeom>
          <a:solidFill>
            <a:schemeClr val="tx1"/>
          </a:solidFill>
          <a:ln w="25400" cap="flat">
            <a:solidFill>
              <a:schemeClr val="tx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
        <p:nvSpPr>
          <p:cNvPr id="54" name="Flèche vers le haut 53">
            <a:extLst>
              <a:ext uri="{FF2B5EF4-FFF2-40B4-BE49-F238E27FC236}">
                <a16:creationId xmlns:a16="http://schemas.microsoft.com/office/drawing/2014/main" id="{141A24F9-E64A-0A40-B19A-3730F78B67E9}"/>
              </a:ext>
            </a:extLst>
          </p:cNvPr>
          <p:cNvSpPr/>
          <p:nvPr/>
        </p:nvSpPr>
        <p:spPr>
          <a:xfrm>
            <a:off x="6561211" y="2352318"/>
            <a:ext cx="161818" cy="1171774"/>
          </a:xfrm>
          <a:prstGeom prst="upArrow">
            <a:avLst>
              <a:gd name="adj1" fmla="val 56075"/>
              <a:gd name="adj2" fmla="val 62152"/>
            </a:avLst>
          </a:prstGeom>
          <a:solidFill>
            <a:srgbClr val="0070C0"/>
          </a:solidFill>
          <a:ln w="25400" cap="flat">
            <a:solidFill>
              <a:srgbClr val="0070C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
        <p:nvSpPr>
          <p:cNvPr id="55" name="Flèche vers le haut 54">
            <a:extLst>
              <a:ext uri="{FF2B5EF4-FFF2-40B4-BE49-F238E27FC236}">
                <a16:creationId xmlns:a16="http://schemas.microsoft.com/office/drawing/2014/main" id="{CCD0C07D-42B2-7844-9596-AD4E78684EA1}"/>
              </a:ext>
            </a:extLst>
          </p:cNvPr>
          <p:cNvSpPr/>
          <p:nvPr/>
        </p:nvSpPr>
        <p:spPr>
          <a:xfrm>
            <a:off x="3760379" y="1987300"/>
            <a:ext cx="138978" cy="890750"/>
          </a:xfrm>
          <a:prstGeom prst="upArrow">
            <a:avLst>
              <a:gd name="adj1" fmla="val 56075"/>
              <a:gd name="adj2" fmla="val 62152"/>
            </a:avLst>
          </a:prstGeom>
          <a:solidFill>
            <a:srgbClr val="0070C0"/>
          </a:solidFill>
          <a:ln w="25400" cap="flat">
            <a:solidFill>
              <a:srgbClr val="0070C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
        <p:nvSpPr>
          <p:cNvPr id="58" name="Flèche vers le haut 57">
            <a:extLst>
              <a:ext uri="{FF2B5EF4-FFF2-40B4-BE49-F238E27FC236}">
                <a16:creationId xmlns:a16="http://schemas.microsoft.com/office/drawing/2014/main" id="{7C2A87E4-84C9-294F-B8C3-44E632ED01E0}"/>
              </a:ext>
            </a:extLst>
          </p:cNvPr>
          <p:cNvSpPr/>
          <p:nvPr/>
        </p:nvSpPr>
        <p:spPr>
          <a:xfrm>
            <a:off x="1786592" y="1461135"/>
            <a:ext cx="118283" cy="879879"/>
          </a:xfrm>
          <a:prstGeom prst="upArrow">
            <a:avLst/>
          </a:prstGeom>
          <a:solidFill>
            <a:schemeClr val="tx1"/>
          </a:solidFill>
          <a:ln w="25400" cap="flat">
            <a:solidFill>
              <a:schemeClr val="tx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
        <p:nvSpPr>
          <p:cNvPr id="59" name="Flèche vers le haut 58">
            <a:extLst>
              <a:ext uri="{FF2B5EF4-FFF2-40B4-BE49-F238E27FC236}">
                <a16:creationId xmlns:a16="http://schemas.microsoft.com/office/drawing/2014/main" id="{7FA14E7E-3B5B-0140-93E9-4BF1251B4346}"/>
              </a:ext>
            </a:extLst>
          </p:cNvPr>
          <p:cNvSpPr/>
          <p:nvPr/>
        </p:nvSpPr>
        <p:spPr>
          <a:xfrm>
            <a:off x="1827286" y="5292253"/>
            <a:ext cx="134556" cy="578517"/>
          </a:xfrm>
          <a:prstGeom prst="upArrow">
            <a:avLst/>
          </a:prstGeom>
          <a:solidFill>
            <a:schemeClr val="tx1"/>
          </a:solidFill>
          <a:ln w="25400" cap="flat">
            <a:solidFill>
              <a:schemeClr val="tx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cxnSp>
        <p:nvCxnSpPr>
          <p:cNvPr id="66" name="Connecteur droit avec flèche 65">
            <a:extLst>
              <a:ext uri="{FF2B5EF4-FFF2-40B4-BE49-F238E27FC236}">
                <a16:creationId xmlns:a16="http://schemas.microsoft.com/office/drawing/2014/main" id="{BF8A564A-18A1-8040-AB12-71FCD612E771}"/>
              </a:ext>
            </a:extLst>
          </p:cNvPr>
          <p:cNvCxnSpPr/>
          <p:nvPr/>
        </p:nvCxnSpPr>
        <p:spPr>
          <a:xfrm>
            <a:off x="3562226" y="4069846"/>
            <a:ext cx="0" cy="965216"/>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Connecteur droit avec flèche 67">
            <a:extLst>
              <a:ext uri="{FF2B5EF4-FFF2-40B4-BE49-F238E27FC236}">
                <a16:creationId xmlns:a16="http://schemas.microsoft.com/office/drawing/2014/main" id="{6D72731C-F26B-6C42-BF4B-20A61566134B}"/>
              </a:ext>
            </a:extLst>
          </p:cNvPr>
          <p:cNvCxnSpPr>
            <a:cxnSpLocks/>
          </p:cNvCxnSpPr>
          <p:nvPr/>
        </p:nvCxnSpPr>
        <p:spPr>
          <a:xfrm>
            <a:off x="2742391" y="5035062"/>
            <a:ext cx="819835"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 name="Connecteur droit avec flèche 69">
            <a:extLst>
              <a:ext uri="{FF2B5EF4-FFF2-40B4-BE49-F238E27FC236}">
                <a16:creationId xmlns:a16="http://schemas.microsoft.com/office/drawing/2014/main" id="{9F8DC2C4-3845-A943-96DC-9BC2ED7B5EB2}"/>
              </a:ext>
            </a:extLst>
          </p:cNvPr>
          <p:cNvCxnSpPr>
            <a:cxnSpLocks/>
          </p:cNvCxnSpPr>
          <p:nvPr/>
        </p:nvCxnSpPr>
        <p:spPr>
          <a:xfrm flipH="1">
            <a:off x="2757174" y="3920066"/>
            <a:ext cx="146538"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3" name="Connecteur droit avec flèche 72">
            <a:extLst>
              <a:ext uri="{FF2B5EF4-FFF2-40B4-BE49-F238E27FC236}">
                <a16:creationId xmlns:a16="http://schemas.microsoft.com/office/drawing/2014/main" id="{EC125A5D-8258-BF4C-B893-2686C7F73316}"/>
              </a:ext>
            </a:extLst>
          </p:cNvPr>
          <p:cNvCxnSpPr>
            <a:cxnSpLocks/>
          </p:cNvCxnSpPr>
          <p:nvPr/>
        </p:nvCxnSpPr>
        <p:spPr>
          <a:xfrm>
            <a:off x="5681309" y="4081680"/>
            <a:ext cx="120161" cy="586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6" name="ZoneTexte 75">
            <a:extLst>
              <a:ext uri="{FF2B5EF4-FFF2-40B4-BE49-F238E27FC236}">
                <a16:creationId xmlns:a16="http://schemas.microsoft.com/office/drawing/2014/main" id="{8BB806E4-6540-754F-A143-DF1125BE3868}"/>
              </a:ext>
            </a:extLst>
          </p:cNvPr>
          <p:cNvSpPr txBox="1"/>
          <p:nvPr/>
        </p:nvSpPr>
        <p:spPr>
          <a:xfrm>
            <a:off x="7788371" y="1794469"/>
            <a:ext cx="685440"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1600" b="1" i="0" u="none" strike="noStrike" cap="none" spc="0" normalizeH="0" baseline="0" dirty="0">
                <a:ln>
                  <a:noFill/>
                </a:ln>
                <a:solidFill>
                  <a:srgbClr val="000000"/>
                </a:solidFill>
                <a:effectLst/>
                <a:uFillTx/>
                <a:latin typeface="Agency FB" panose="020F0502020204030204" pitchFamily="34" charset="0"/>
                <a:cs typeface="Agency FB" panose="020F0502020204030204" pitchFamily="34" charset="0"/>
                <a:sym typeface="Calibri"/>
              </a:rPr>
              <a:t>MC, BMA</a:t>
            </a:r>
          </a:p>
        </p:txBody>
      </p:sp>
      <p:sp>
        <p:nvSpPr>
          <p:cNvPr id="78" name="ZoneTexte 77">
            <a:extLst>
              <a:ext uri="{FF2B5EF4-FFF2-40B4-BE49-F238E27FC236}">
                <a16:creationId xmlns:a16="http://schemas.microsoft.com/office/drawing/2014/main" id="{500CD376-35ED-0F41-9EA9-2C8B7EEE8BA4}"/>
              </a:ext>
            </a:extLst>
          </p:cNvPr>
          <p:cNvSpPr txBox="1"/>
          <p:nvPr/>
        </p:nvSpPr>
        <p:spPr>
          <a:xfrm>
            <a:off x="8341198" y="3104542"/>
            <a:ext cx="345603"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fr-FR" sz="1600" b="1" dirty="0">
                <a:solidFill>
                  <a:srgbClr val="92D050"/>
                </a:solidFill>
                <a:latin typeface="Agency FB" panose="020F0502020204030204" pitchFamily="34" charset="0"/>
                <a:cs typeface="Agency FB" panose="020F0502020204030204" pitchFamily="34" charset="0"/>
              </a:rPr>
              <a:t>CAP</a:t>
            </a:r>
            <a:endParaRPr kumimoji="0" lang="fr-FR" sz="1600" b="1" i="0" u="none" strike="noStrike" cap="none" spc="0" normalizeH="0" baseline="0" dirty="0">
              <a:ln>
                <a:noFill/>
              </a:ln>
              <a:solidFill>
                <a:srgbClr val="92D050"/>
              </a:solidFill>
              <a:effectLst/>
              <a:uFillTx/>
              <a:latin typeface="Agency FB" panose="020F0502020204030204" pitchFamily="34" charset="0"/>
              <a:cs typeface="Agency FB" panose="020F0502020204030204" pitchFamily="34" charset="0"/>
              <a:sym typeface="Calibri"/>
            </a:endParaRPr>
          </a:p>
        </p:txBody>
      </p:sp>
      <p:sp>
        <p:nvSpPr>
          <p:cNvPr id="80" name="ZoneTexte 79">
            <a:extLst>
              <a:ext uri="{FF2B5EF4-FFF2-40B4-BE49-F238E27FC236}">
                <a16:creationId xmlns:a16="http://schemas.microsoft.com/office/drawing/2014/main" id="{DEE4C7EF-02F7-F249-9CE3-16C6BA20E84E}"/>
              </a:ext>
            </a:extLst>
          </p:cNvPr>
          <p:cNvSpPr txBox="1"/>
          <p:nvPr/>
        </p:nvSpPr>
        <p:spPr>
          <a:xfrm>
            <a:off x="2558109" y="3159105"/>
            <a:ext cx="1155120" cy="430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fr-FR" sz="1100" b="1" dirty="0">
                <a:solidFill>
                  <a:srgbClr val="92D050"/>
                </a:solidFill>
                <a:latin typeface="Agency FB" panose="020F0502020204030204" pitchFamily="34" charset="0"/>
                <a:cs typeface="Agency FB" panose="020F0502020204030204" pitchFamily="34" charset="0"/>
              </a:rPr>
              <a:t>Diplôme intermédiaire</a:t>
            </a:r>
          </a:p>
          <a:p>
            <a:pPr marL="0" marR="0" indent="0" algn="l" defTabSz="457200" rtl="0" fontAlgn="auto" latinLnBrk="0" hangingPunct="0">
              <a:lnSpc>
                <a:spcPct val="100000"/>
              </a:lnSpc>
              <a:spcBef>
                <a:spcPts val="0"/>
              </a:spcBef>
              <a:spcAft>
                <a:spcPts val="0"/>
              </a:spcAft>
              <a:buClrTx/>
              <a:buSzTx/>
              <a:buFontTx/>
              <a:buNone/>
              <a:tabLst/>
            </a:pPr>
            <a:r>
              <a:rPr lang="fr-FR" sz="1100" b="1" dirty="0">
                <a:solidFill>
                  <a:srgbClr val="92D050"/>
                </a:solidFill>
                <a:latin typeface="Agency FB" panose="020F0502020204030204" pitchFamily="34" charset="0"/>
                <a:cs typeface="Agency FB" panose="020F0502020204030204" pitchFamily="34" charset="0"/>
              </a:rPr>
              <a:t>BEP/CAP</a:t>
            </a:r>
            <a:endParaRPr kumimoji="0" lang="fr-FR" sz="1100" b="1" i="0" u="none" strike="noStrike" cap="none" spc="0" normalizeH="0" baseline="0" dirty="0">
              <a:ln>
                <a:noFill/>
              </a:ln>
              <a:solidFill>
                <a:srgbClr val="92D050"/>
              </a:solidFill>
              <a:effectLst/>
              <a:uFillTx/>
              <a:latin typeface="Agency FB" panose="020F0502020204030204" pitchFamily="34" charset="0"/>
              <a:cs typeface="Agency FB" panose="020F0502020204030204" pitchFamily="34" charset="0"/>
              <a:sym typeface="Calibri"/>
            </a:endParaRPr>
          </a:p>
        </p:txBody>
      </p:sp>
      <p:sp>
        <p:nvSpPr>
          <p:cNvPr id="81" name="ZoneTexte 80">
            <a:extLst>
              <a:ext uri="{FF2B5EF4-FFF2-40B4-BE49-F238E27FC236}">
                <a16:creationId xmlns:a16="http://schemas.microsoft.com/office/drawing/2014/main" id="{4085A09D-A9D8-6B43-9CEC-87B852FC7D9C}"/>
              </a:ext>
            </a:extLst>
          </p:cNvPr>
          <p:cNvSpPr txBox="1"/>
          <p:nvPr/>
        </p:nvSpPr>
        <p:spPr>
          <a:xfrm>
            <a:off x="2311652" y="1965268"/>
            <a:ext cx="1344275"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1600" b="1" i="0" u="none" strike="noStrike" cap="none" spc="0" normalizeH="0" baseline="0" dirty="0">
                <a:ln>
                  <a:noFill/>
                </a:ln>
                <a:solidFill>
                  <a:srgbClr val="92D050"/>
                </a:solidFill>
                <a:effectLst/>
                <a:uFillTx/>
                <a:latin typeface="Agency FB" panose="020F0502020204030204" pitchFamily="34" charset="0"/>
                <a:cs typeface="Agency FB" panose="020F0502020204030204" pitchFamily="34" charset="0"/>
                <a:sym typeface="Calibri"/>
              </a:rPr>
              <a:t>Bac pr</a:t>
            </a:r>
            <a:r>
              <a:rPr lang="fr-FR" sz="1600" b="1" dirty="0">
                <a:solidFill>
                  <a:srgbClr val="92D050"/>
                </a:solidFill>
                <a:latin typeface="Agency FB" panose="020F0502020204030204" pitchFamily="34" charset="0"/>
                <a:cs typeface="Agency FB" panose="020F0502020204030204" pitchFamily="34" charset="0"/>
              </a:rPr>
              <a:t>ofessionnel</a:t>
            </a:r>
            <a:endParaRPr kumimoji="0" lang="fr-FR" sz="1600" b="1" i="0" u="none" strike="noStrike" cap="none" spc="0" normalizeH="0" baseline="0" dirty="0">
              <a:ln>
                <a:noFill/>
              </a:ln>
              <a:solidFill>
                <a:srgbClr val="92D050"/>
              </a:solidFill>
              <a:effectLst/>
              <a:uFillTx/>
              <a:latin typeface="Agency FB" panose="020F0502020204030204" pitchFamily="34" charset="0"/>
              <a:cs typeface="Agency FB" panose="020F0502020204030204" pitchFamily="34" charset="0"/>
              <a:sym typeface="Calibri"/>
            </a:endParaRPr>
          </a:p>
        </p:txBody>
      </p:sp>
      <p:sp>
        <p:nvSpPr>
          <p:cNvPr id="82" name="ZoneTexte 81">
            <a:extLst>
              <a:ext uri="{FF2B5EF4-FFF2-40B4-BE49-F238E27FC236}">
                <a16:creationId xmlns:a16="http://schemas.microsoft.com/office/drawing/2014/main" id="{0CB16BEB-5A8B-5142-9D45-B99ECAE6AE65}"/>
              </a:ext>
            </a:extLst>
          </p:cNvPr>
          <p:cNvSpPr txBox="1"/>
          <p:nvPr/>
        </p:nvSpPr>
        <p:spPr>
          <a:xfrm>
            <a:off x="654095" y="1043577"/>
            <a:ext cx="728722"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fr-FR" sz="1600" b="1" dirty="0">
                <a:latin typeface="Agency FB" panose="020F0502020204030204" pitchFamily="34" charset="0"/>
                <a:cs typeface="Agency FB" panose="020F0502020204030204" pitchFamily="34" charset="0"/>
              </a:rPr>
              <a:t>BTS/BUT</a:t>
            </a:r>
            <a:endParaRPr kumimoji="0" lang="fr-FR" sz="1600" b="1" i="0" u="none" strike="noStrike" cap="none" spc="0" normalizeH="0" baseline="0" dirty="0">
              <a:ln>
                <a:noFill/>
              </a:ln>
              <a:solidFill>
                <a:srgbClr val="000000"/>
              </a:solidFill>
              <a:effectLst/>
              <a:uFillTx/>
              <a:latin typeface="Agency FB" panose="020F0502020204030204" pitchFamily="34" charset="0"/>
              <a:cs typeface="Agency FB" panose="020F0502020204030204" pitchFamily="34" charset="0"/>
              <a:sym typeface="Calibri"/>
            </a:endParaRPr>
          </a:p>
        </p:txBody>
      </p:sp>
    </p:spTree>
    <p:extLst>
      <p:ext uri="{BB962C8B-B14F-4D97-AF65-F5344CB8AC3E}">
        <p14:creationId xmlns:p14="http://schemas.microsoft.com/office/powerpoint/2010/main" val="118228361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 name="2BD0C077-599F-4B1B-9115-00377F6D0C16" descr="2BD0C077-599F-4B1B-9115-00377F6D0C16"/>
          <p:cNvPicPr>
            <a:picLocks noChangeAspect="1"/>
          </p:cNvPicPr>
          <p:nvPr/>
        </p:nvPicPr>
        <p:blipFill>
          <a:blip r:embed="rId2"/>
          <a:stretch>
            <a:fillRect/>
          </a:stretch>
        </p:blipFill>
        <p:spPr>
          <a:xfrm>
            <a:off x="2194729" y="328958"/>
            <a:ext cx="4246427" cy="6529042"/>
          </a:xfrm>
          <a:prstGeom prst="rect">
            <a:avLst/>
          </a:prstGeom>
          <a:ln w="12700">
            <a:miter lim="400000"/>
          </a:ln>
        </p:spPr>
      </p:pic>
      <p:sp>
        <p:nvSpPr>
          <p:cNvPr id="2" name="Espace réservé du numéro de diapositive 1"/>
          <p:cNvSpPr>
            <a:spLocks noGrp="1"/>
          </p:cNvSpPr>
          <p:nvPr>
            <p:ph type="sldNum" sz="quarter" idx="2"/>
          </p:nvPr>
        </p:nvSpPr>
        <p:spPr/>
        <p:txBody>
          <a:bodyPr/>
          <a:lstStyle/>
          <a:p>
            <a:fld id="{86CB4B4D-7CA3-9044-876B-883B54F8677D}" type="slidenum">
              <a:rPr lang="fr-FR" smtClean="0"/>
              <a:t>26</a:t>
            </a:fld>
            <a:endParaRPr lang="fr-F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Espace réservé du contenu 2"/>
          <p:cNvSpPr txBox="1">
            <a:spLocks noGrp="1"/>
          </p:cNvSpPr>
          <p:nvPr>
            <p:ph type="body" idx="1"/>
          </p:nvPr>
        </p:nvSpPr>
        <p:spPr>
          <a:xfrm>
            <a:off x="600891" y="844732"/>
            <a:ext cx="8543109" cy="6013268"/>
          </a:xfrm>
          <a:prstGeom prst="rect">
            <a:avLst/>
          </a:prstGeom>
        </p:spPr>
        <p:txBody>
          <a:bodyPr/>
          <a:lstStyle/>
          <a:p>
            <a:pPr marL="0" indent="0">
              <a:lnSpc>
                <a:spcPct val="80000"/>
              </a:lnSpc>
              <a:spcBef>
                <a:spcPts val="500"/>
              </a:spcBef>
              <a:buSzTx/>
              <a:buNone/>
              <a:defRPr sz="2200">
                <a:solidFill>
                  <a:srgbClr val="002060"/>
                </a:solidFill>
              </a:defRPr>
            </a:pPr>
            <a:r>
              <a:rPr dirty="0"/>
              <a:t>	</a:t>
            </a:r>
          </a:p>
          <a:p>
            <a:pPr marL="0" indent="0">
              <a:spcBef>
                <a:spcPts val="500"/>
              </a:spcBef>
              <a:buSzTx/>
              <a:buNone/>
              <a:defRPr sz="2200">
                <a:solidFill>
                  <a:srgbClr val="002060"/>
                </a:solidFill>
              </a:defRPr>
            </a:pPr>
            <a:r>
              <a:rPr lang="fr-FR" sz="1900" dirty="0"/>
              <a:t>- articulation entre enseignements professionnels et généraux : </a:t>
            </a:r>
          </a:p>
          <a:p>
            <a:pPr marL="0" indent="0">
              <a:spcBef>
                <a:spcPts val="500"/>
              </a:spcBef>
              <a:buSzTx/>
              <a:buNone/>
              <a:defRPr sz="2200">
                <a:solidFill>
                  <a:srgbClr val="002060"/>
                </a:solidFill>
              </a:defRPr>
            </a:pPr>
            <a:r>
              <a:rPr lang="fr-FR" sz="1900" dirty="0"/>
              <a:t>				        poursuite de la </a:t>
            </a:r>
            <a:r>
              <a:rPr lang="fr-FR" sz="1900" b="1" dirty="0" err="1">
                <a:solidFill>
                  <a:srgbClr val="C13B77"/>
                </a:solidFill>
              </a:rPr>
              <a:t>co</a:t>
            </a:r>
            <a:r>
              <a:rPr lang="fr-FR" sz="1900" b="1" dirty="0">
                <a:solidFill>
                  <a:srgbClr val="C13B77"/>
                </a:solidFill>
              </a:rPr>
              <a:t>-intervention</a:t>
            </a:r>
            <a:r>
              <a:rPr lang="fr-FR" sz="1900" b="1" dirty="0">
                <a:solidFill>
                  <a:srgbClr val="E70086"/>
                </a:solidFill>
              </a:rPr>
              <a:t> </a:t>
            </a:r>
            <a:endParaRPr lang="fr-FR" sz="1900" dirty="0">
              <a:solidFill>
                <a:srgbClr val="535353"/>
              </a:solidFill>
            </a:endParaRPr>
          </a:p>
          <a:p>
            <a:pPr marL="0" indent="0" algn="ctr">
              <a:spcBef>
                <a:spcPts val="500"/>
              </a:spcBef>
              <a:buSzTx/>
              <a:buNone/>
              <a:defRPr sz="2200">
                <a:solidFill>
                  <a:srgbClr val="E70086"/>
                </a:solidFill>
              </a:defRPr>
            </a:pPr>
            <a:r>
              <a:rPr lang="fr-FR" sz="1900" dirty="0"/>
              <a:t> 	 </a:t>
            </a:r>
            <a:r>
              <a:rPr lang="fr-FR" sz="1900" b="1" dirty="0">
                <a:solidFill>
                  <a:srgbClr val="C13B77"/>
                </a:solidFill>
              </a:rPr>
              <a:t>test de positionnement</a:t>
            </a:r>
            <a:r>
              <a:rPr lang="fr-FR" sz="1900" b="1" dirty="0"/>
              <a:t> </a:t>
            </a:r>
            <a:r>
              <a:rPr lang="fr-FR" sz="1900" dirty="0">
                <a:solidFill>
                  <a:srgbClr val="002060"/>
                </a:solidFill>
              </a:rPr>
              <a:t>en maths et français </a:t>
            </a:r>
          </a:p>
          <a:p>
            <a:pPr marL="0" indent="0">
              <a:spcBef>
                <a:spcPts val="500"/>
              </a:spcBef>
              <a:buSzTx/>
              <a:buNone/>
              <a:defRPr sz="2200">
                <a:solidFill>
                  <a:srgbClr val="002060"/>
                </a:solidFill>
              </a:defRPr>
            </a:pPr>
            <a:endParaRPr lang="fr-FR" sz="1900" dirty="0">
              <a:solidFill>
                <a:srgbClr val="002060"/>
              </a:solidFill>
            </a:endParaRPr>
          </a:p>
          <a:p>
            <a:pPr>
              <a:lnSpc>
                <a:spcPct val="80000"/>
              </a:lnSpc>
              <a:spcBef>
                <a:spcPts val="500"/>
              </a:spcBef>
              <a:buSzTx/>
              <a:buFontTx/>
              <a:buChar char="-"/>
              <a:defRPr sz="2200">
                <a:solidFill>
                  <a:srgbClr val="002060"/>
                </a:solidFill>
              </a:defRPr>
            </a:pPr>
            <a:r>
              <a:rPr lang="fr-FR" sz="1900" dirty="0"/>
              <a:t>démarrage dès la classe de 1</a:t>
            </a:r>
            <a:r>
              <a:rPr lang="fr-FR" sz="1900" baseline="30000" dirty="0"/>
              <a:t>ère</a:t>
            </a:r>
            <a:r>
              <a:rPr lang="fr-FR" sz="1900" dirty="0"/>
              <a:t> du </a:t>
            </a:r>
            <a:r>
              <a:rPr lang="fr-FR" sz="1900" b="1" dirty="0">
                <a:solidFill>
                  <a:srgbClr val="C13B77"/>
                </a:solidFill>
              </a:rPr>
              <a:t>chef d’œuvre</a:t>
            </a:r>
            <a:r>
              <a:rPr lang="fr-FR" sz="1900" b="1" dirty="0">
                <a:solidFill>
                  <a:srgbClr val="E70086"/>
                </a:solidFill>
              </a:rPr>
              <a:t> </a:t>
            </a:r>
            <a:r>
              <a:rPr lang="fr-FR" sz="1900" dirty="0"/>
              <a:t>présenté en Terminale</a:t>
            </a:r>
          </a:p>
          <a:p>
            <a:pPr marL="0" indent="0">
              <a:lnSpc>
                <a:spcPct val="80000"/>
              </a:lnSpc>
              <a:spcBef>
                <a:spcPts val="500"/>
              </a:spcBef>
              <a:buSzTx/>
              <a:buNone/>
              <a:defRPr sz="2200">
                <a:solidFill>
                  <a:srgbClr val="002060"/>
                </a:solidFill>
              </a:defRPr>
            </a:pPr>
            <a:endParaRPr lang="fr-FR" sz="1900" dirty="0"/>
          </a:p>
          <a:p>
            <a:pPr>
              <a:lnSpc>
                <a:spcPct val="80000"/>
              </a:lnSpc>
              <a:spcBef>
                <a:spcPts val="500"/>
              </a:spcBef>
              <a:buSzTx/>
              <a:buFontTx/>
              <a:buChar char="-"/>
              <a:defRPr sz="2200">
                <a:solidFill>
                  <a:srgbClr val="002060"/>
                </a:solidFill>
              </a:defRPr>
            </a:pPr>
            <a:r>
              <a:rPr lang="fr-FR" sz="1900" dirty="0"/>
              <a:t>Rentrée 2021 : mise en place des deux modules de T</a:t>
            </a:r>
          </a:p>
          <a:p>
            <a:pPr marL="0" indent="0">
              <a:lnSpc>
                <a:spcPct val="80000"/>
              </a:lnSpc>
              <a:spcBef>
                <a:spcPts val="500"/>
              </a:spcBef>
              <a:buNone/>
              <a:defRPr sz="2200">
                <a:solidFill>
                  <a:srgbClr val="002060"/>
                </a:solidFill>
              </a:defRPr>
            </a:pPr>
            <a:endParaRPr lang="fr-FR" sz="1900" dirty="0"/>
          </a:p>
          <a:p>
            <a:pPr marL="0" indent="0">
              <a:lnSpc>
                <a:spcPct val="80000"/>
              </a:lnSpc>
              <a:spcBef>
                <a:spcPts val="500"/>
              </a:spcBef>
              <a:buSzTx/>
              <a:buNone/>
              <a:defRPr sz="2200">
                <a:solidFill>
                  <a:srgbClr val="002060"/>
                </a:solidFill>
              </a:defRPr>
            </a:pPr>
            <a:r>
              <a:rPr lang="fr-FR" sz="1900" dirty="0"/>
              <a:t>-     possibilité de choisir</a:t>
            </a:r>
            <a:r>
              <a:rPr lang="fr-FR" sz="1900" dirty="0">
                <a:solidFill>
                  <a:srgbClr val="E70086"/>
                </a:solidFill>
              </a:rPr>
              <a:t> </a:t>
            </a:r>
            <a:r>
              <a:rPr lang="fr-FR" sz="1900" b="1" dirty="0">
                <a:solidFill>
                  <a:srgbClr val="C13B77"/>
                </a:solidFill>
              </a:rPr>
              <a:t>l’apprentissage</a:t>
            </a:r>
            <a:r>
              <a:rPr lang="fr-FR" sz="1900" dirty="0">
                <a:solidFill>
                  <a:srgbClr val="E70086"/>
                </a:solidFill>
              </a:rPr>
              <a:t> </a:t>
            </a:r>
            <a:r>
              <a:rPr lang="fr-FR" sz="1900" dirty="0"/>
              <a:t>en 1</a:t>
            </a:r>
            <a:r>
              <a:rPr lang="fr-FR" sz="1900" baseline="30000" dirty="0"/>
              <a:t>ère</a:t>
            </a:r>
            <a:r>
              <a:rPr lang="fr-FR" sz="1900" dirty="0"/>
              <a:t> ou en T / ou de revenir en  T dans la   </a:t>
            </a:r>
          </a:p>
          <a:p>
            <a:pPr marL="0" indent="0">
              <a:lnSpc>
                <a:spcPct val="80000"/>
              </a:lnSpc>
              <a:spcBef>
                <a:spcPts val="500"/>
              </a:spcBef>
              <a:buSzTx/>
              <a:buNone/>
              <a:defRPr sz="2200">
                <a:solidFill>
                  <a:srgbClr val="002060"/>
                </a:solidFill>
              </a:defRPr>
            </a:pPr>
            <a:r>
              <a:rPr lang="fr-FR" sz="1900" dirty="0"/>
              <a:t>      voie scolaire (mixité des publics)</a:t>
            </a:r>
          </a:p>
          <a:p>
            <a:pPr marL="0" indent="0">
              <a:lnSpc>
                <a:spcPct val="80000"/>
              </a:lnSpc>
              <a:spcBef>
                <a:spcPts val="500"/>
              </a:spcBef>
              <a:buNone/>
              <a:defRPr sz="2200">
                <a:solidFill>
                  <a:srgbClr val="002060"/>
                </a:solidFill>
              </a:defRPr>
            </a:pPr>
            <a:endParaRPr lang="fr-FR" sz="2000" dirty="0"/>
          </a:p>
          <a:p>
            <a:pPr marL="0" indent="0">
              <a:lnSpc>
                <a:spcPct val="80000"/>
              </a:lnSpc>
              <a:spcBef>
                <a:spcPts val="500"/>
              </a:spcBef>
              <a:buNone/>
              <a:defRPr sz="2200">
                <a:solidFill>
                  <a:srgbClr val="002060"/>
                </a:solidFill>
              </a:defRPr>
            </a:pPr>
            <a:r>
              <a:rPr lang="fr-FR" sz="2000" dirty="0"/>
              <a:t>-    un </a:t>
            </a:r>
            <a:r>
              <a:rPr lang="fr-FR" sz="2000" b="1" dirty="0">
                <a:solidFill>
                  <a:srgbClr val="C13B77"/>
                </a:solidFill>
              </a:rPr>
              <a:t>CAP</a:t>
            </a:r>
            <a:r>
              <a:rPr lang="fr-FR" sz="2000" dirty="0"/>
              <a:t> en 1,2 ou 3 ans, selon le profil et les besoins de l’élève </a:t>
            </a:r>
            <a:endParaRPr lang="fr-FR" sz="2200" dirty="0"/>
          </a:p>
          <a:p>
            <a:pPr marL="0" indent="0">
              <a:lnSpc>
                <a:spcPct val="80000"/>
              </a:lnSpc>
              <a:spcBef>
                <a:spcPts val="500"/>
              </a:spcBef>
              <a:buNone/>
              <a:defRPr sz="2200">
                <a:solidFill>
                  <a:srgbClr val="002060"/>
                </a:solidFill>
              </a:defRPr>
            </a:pPr>
            <a:endParaRPr lang="fr-FR" sz="1900" dirty="0"/>
          </a:p>
          <a:p>
            <a:pPr>
              <a:lnSpc>
                <a:spcPct val="80000"/>
              </a:lnSpc>
              <a:spcBef>
                <a:spcPts val="500"/>
              </a:spcBef>
              <a:buSzTx/>
              <a:buFontTx/>
              <a:buChar char="-"/>
              <a:defRPr sz="2200">
                <a:solidFill>
                  <a:srgbClr val="002060"/>
                </a:solidFill>
              </a:defRPr>
            </a:pPr>
            <a:r>
              <a:rPr lang="fr-FR" sz="1900" dirty="0"/>
              <a:t>instauration de </a:t>
            </a:r>
            <a:r>
              <a:rPr lang="fr-FR" sz="1900" b="1" dirty="0">
                <a:solidFill>
                  <a:srgbClr val="C13B77"/>
                </a:solidFill>
              </a:rPr>
              <a:t>14</a:t>
            </a:r>
            <a:r>
              <a:rPr lang="fr-FR" sz="1900" dirty="0">
                <a:solidFill>
                  <a:srgbClr val="C13B77"/>
                </a:solidFill>
              </a:rPr>
              <a:t> </a:t>
            </a:r>
            <a:r>
              <a:rPr lang="fr-FR" sz="1900" b="1" dirty="0">
                <a:solidFill>
                  <a:srgbClr val="C13B77"/>
                </a:solidFill>
              </a:rPr>
              <a:t>familles de métiers</a:t>
            </a:r>
            <a:r>
              <a:rPr lang="fr-FR" sz="1900" b="1" dirty="0">
                <a:solidFill>
                  <a:srgbClr val="E70086"/>
                </a:solidFill>
              </a:rPr>
              <a:t> </a:t>
            </a:r>
          </a:p>
          <a:p>
            <a:pPr>
              <a:lnSpc>
                <a:spcPct val="80000"/>
              </a:lnSpc>
              <a:spcBef>
                <a:spcPts val="500"/>
              </a:spcBef>
              <a:buSzTx/>
              <a:buFontTx/>
              <a:buChar char="-"/>
              <a:defRPr sz="2200">
                <a:solidFill>
                  <a:srgbClr val="002060"/>
                </a:solidFill>
              </a:defRPr>
            </a:pPr>
            <a:endParaRPr lang="fr-FR" sz="1900" b="1" dirty="0">
              <a:solidFill>
                <a:srgbClr val="E70086"/>
              </a:solidFill>
            </a:endParaRPr>
          </a:p>
          <a:p>
            <a:pPr>
              <a:lnSpc>
                <a:spcPct val="80000"/>
              </a:lnSpc>
              <a:spcBef>
                <a:spcPts val="500"/>
              </a:spcBef>
              <a:buSzTx/>
              <a:buFontTx/>
              <a:buChar char="-"/>
              <a:defRPr sz="2200">
                <a:solidFill>
                  <a:srgbClr val="002060"/>
                </a:solidFill>
              </a:defRPr>
            </a:pPr>
            <a:r>
              <a:rPr lang="fr-FR" sz="1900" dirty="0">
                <a:solidFill>
                  <a:srgbClr val="002060"/>
                </a:solidFill>
              </a:rPr>
              <a:t>suppression du BEP ( brevet d’études professionnelles) en 1</a:t>
            </a:r>
            <a:r>
              <a:rPr lang="fr-FR" sz="1900" baseline="30000" dirty="0">
                <a:solidFill>
                  <a:srgbClr val="002060"/>
                </a:solidFill>
              </a:rPr>
              <a:t>ère</a:t>
            </a:r>
            <a:r>
              <a:rPr lang="fr-FR" sz="1900" dirty="0">
                <a:solidFill>
                  <a:srgbClr val="002060"/>
                </a:solidFill>
              </a:rPr>
              <a:t> et 				   remplacement par l’attestation certificative</a:t>
            </a:r>
          </a:p>
          <a:p>
            <a:pPr>
              <a:lnSpc>
                <a:spcPct val="80000"/>
              </a:lnSpc>
              <a:spcBef>
                <a:spcPts val="500"/>
              </a:spcBef>
              <a:buSzTx/>
              <a:buFontTx/>
              <a:buChar char="-"/>
              <a:defRPr sz="2200">
                <a:solidFill>
                  <a:srgbClr val="002060"/>
                </a:solidFill>
              </a:defRPr>
            </a:pPr>
            <a:endParaRPr lang="fr-FR" sz="1900" b="1" dirty="0">
              <a:solidFill>
                <a:srgbClr val="E70086"/>
              </a:solidFill>
            </a:endParaRPr>
          </a:p>
        </p:txBody>
      </p:sp>
      <p:sp>
        <p:nvSpPr>
          <p:cNvPr id="597" name="ZoneTexte 1"/>
          <p:cNvSpPr txBox="1"/>
          <p:nvPr/>
        </p:nvSpPr>
        <p:spPr>
          <a:xfrm>
            <a:off x="425301" y="397501"/>
            <a:ext cx="6651940" cy="4597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2400" b="1">
                <a:solidFill>
                  <a:srgbClr val="7030A0"/>
                </a:solidFill>
                <a:latin typeface="Martel Sans Black"/>
                <a:ea typeface="Martel Sans Black"/>
                <a:cs typeface="Martel Sans Black"/>
                <a:sym typeface="Martel Sans Black"/>
              </a:defRPr>
            </a:pPr>
            <a:r>
              <a:rPr>
                <a:solidFill>
                  <a:srgbClr val="FFFFFF"/>
                </a:solidFill>
              </a:rPr>
              <a:t>Rappel des fondamentaux de la réforme</a:t>
            </a: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t>27</a:t>
            </a:fld>
            <a:endParaRPr lang="fr-F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ZoneTexte 1"/>
          <p:cNvSpPr txBox="1"/>
          <p:nvPr/>
        </p:nvSpPr>
        <p:spPr>
          <a:xfrm>
            <a:off x="457199" y="346729"/>
            <a:ext cx="6651940" cy="523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800" b="1">
                <a:solidFill>
                  <a:srgbClr val="FFFFFF"/>
                </a:solidFill>
                <a:latin typeface="Martel Sans Black"/>
                <a:ea typeface="Martel Sans Black"/>
                <a:cs typeface="Martel Sans Black"/>
                <a:sym typeface="Martel Sans Black"/>
              </a:defRPr>
            </a:lvl1pPr>
          </a:lstStyle>
          <a:p>
            <a:r>
              <a:t>La grille horaire</a:t>
            </a: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t>28</a:t>
            </a:fld>
            <a:endParaRPr lang="fr-FR"/>
          </a:p>
        </p:txBody>
      </p:sp>
      <p:pic>
        <p:nvPicPr>
          <p:cNvPr id="2051" name="Imag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930" y="974117"/>
            <a:ext cx="5294133" cy="556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Espace réservé du numéro de diapositive 6"/>
          <p:cNvSpPr txBox="1">
            <a:spLocks noGrp="1"/>
          </p:cNvSpPr>
          <p:nvPr>
            <p:ph type="sldNum" sz="quarter" idx="4294967295"/>
          </p:nvPr>
        </p:nvSpPr>
        <p:spPr>
          <a:xfrm>
            <a:off x="8422817" y="6404291"/>
            <a:ext cx="263981"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29</a:t>
            </a:fld>
            <a:endParaRPr/>
          </a:p>
        </p:txBody>
      </p:sp>
      <p:pic>
        <p:nvPicPr>
          <p:cNvPr id="540" name="Pages.jpg" descr="Pages.jpg"/>
          <p:cNvPicPr>
            <a:picLocks noChangeAspect="1"/>
          </p:cNvPicPr>
          <p:nvPr/>
        </p:nvPicPr>
        <p:blipFill>
          <a:blip r:embed="rId2"/>
          <a:stretch>
            <a:fillRect/>
          </a:stretch>
        </p:blipFill>
        <p:spPr>
          <a:xfrm>
            <a:off x="0" y="0"/>
            <a:ext cx="9130063" cy="6858000"/>
          </a:xfrm>
          <a:prstGeom prst="rect">
            <a:avLst/>
          </a:prstGeom>
          <a:ln w="12700">
            <a:miter lim="400000"/>
          </a:ln>
        </p:spPr>
      </p:pic>
      <p:sp>
        <p:nvSpPr>
          <p:cNvPr id="541" name="Rectangle 3"/>
          <p:cNvSpPr/>
          <p:nvPr/>
        </p:nvSpPr>
        <p:spPr>
          <a:xfrm>
            <a:off x="-6164" y="0"/>
            <a:ext cx="9150164" cy="6858000"/>
          </a:xfrm>
          <a:prstGeom prst="rect">
            <a:avLst/>
          </a:prstGeom>
          <a:solidFill>
            <a:srgbClr val="20A69E">
              <a:alpha val="88000"/>
            </a:srgbClr>
          </a:soli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defRPr>
            </a:pPr>
            <a:endParaRPr/>
          </a:p>
        </p:txBody>
      </p:sp>
      <p:sp>
        <p:nvSpPr>
          <p:cNvPr id="542" name="Rectangle 9"/>
          <p:cNvSpPr/>
          <p:nvPr/>
        </p:nvSpPr>
        <p:spPr>
          <a:xfrm>
            <a:off x="1799769" y="2000250"/>
            <a:ext cx="5443617" cy="2862734"/>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543" name="Titre 1"/>
          <p:cNvSpPr txBox="1">
            <a:spLocks noGrp="1"/>
          </p:cNvSpPr>
          <p:nvPr>
            <p:ph type="ctrTitle"/>
          </p:nvPr>
        </p:nvSpPr>
        <p:spPr>
          <a:xfrm>
            <a:off x="1799769" y="2495550"/>
            <a:ext cx="5443618" cy="2367434"/>
          </a:xfrm>
          <a:prstGeom prst="rect">
            <a:avLst/>
          </a:prstGeom>
        </p:spPr>
        <p:txBody>
          <a:bodyPr anchor="ctr"/>
          <a:lstStyle/>
          <a:p>
            <a:pPr defTabSz="264032">
              <a:defRPr sz="2772" b="1">
                <a:solidFill>
                  <a:srgbClr val="C40B74"/>
                </a:solidFill>
                <a:latin typeface="Martel Sans Black"/>
                <a:ea typeface="Martel Sans Black"/>
                <a:cs typeface="Martel Sans Black"/>
                <a:sym typeface="Martel Sans Black"/>
              </a:defRPr>
            </a:pPr>
            <a:br>
              <a:rPr dirty="0"/>
            </a:br>
            <a:r>
              <a:rPr lang="fr-FR" dirty="0"/>
              <a:t>Les familles de métiers </a:t>
            </a:r>
            <a:endParaRPr lang="fr-FR" sz="2156" dirty="0"/>
          </a:p>
          <a:p>
            <a:pPr defTabSz="264032">
              <a:defRPr sz="2772" b="1">
                <a:solidFill>
                  <a:srgbClr val="C13B77"/>
                </a:solidFill>
                <a:latin typeface="Martel Sans Black"/>
                <a:ea typeface="Martel Sans Black"/>
                <a:cs typeface="Martel Sans Black"/>
                <a:sym typeface="Martel Sans Black"/>
              </a:defRPr>
            </a:pPr>
            <a:endParaRPr sz="2156" dirty="0"/>
          </a:p>
          <a:p>
            <a:pPr defTabSz="264032">
              <a:defRPr sz="2156" b="1">
                <a:solidFill>
                  <a:srgbClr val="C40B74"/>
                </a:solidFill>
                <a:latin typeface="Martel Sans Black"/>
                <a:ea typeface="Martel Sans Black"/>
                <a:cs typeface="Martel Sans Black"/>
                <a:sym typeface="Martel Sans Black"/>
              </a:defRPr>
            </a:pPr>
            <a:br>
              <a:rPr dirty="0"/>
            </a:br>
            <a:br>
              <a:rPr dirty="0"/>
            </a:br>
            <a:endParaRPr dirty="0"/>
          </a:p>
        </p:txBody>
      </p:sp>
      <p:pic>
        <p:nvPicPr>
          <p:cNvPr id="544" name="Logo+Appellation_blc.png" descr="Logo+Appellation_blc.png"/>
          <p:cNvPicPr>
            <a:picLocks noChangeAspect="1"/>
          </p:cNvPicPr>
          <p:nvPr/>
        </p:nvPicPr>
        <p:blipFill>
          <a:blip r:embed="rId3"/>
          <a:stretch>
            <a:fillRect/>
          </a:stretch>
        </p:blipFill>
        <p:spPr>
          <a:xfrm>
            <a:off x="8162297" y="153819"/>
            <a:ext cx="866713" cy="643407"/>
          </a:xfrm>
          <a:prstGeom prst="rect">
            <a:avLst/>
          </a:prstGeom>
          <a:ln w="12700">
            <a:miter lim="400000"/>
          </a:ln>
        </p:spPr>
      </p:pic>
      <p:sp>
        <p:nvSpPr>
          <p:cNvPr id="545" name="Espace réservé du numéro de diapositive 7"/>
          <p:cNvSpPr txBox="1"/>
          <p:nvPr/>
        </p:nvSpPr>
        <p:spPr>
          <a:xfrm>
            <a:off x="8265886" y="6216751"/>
            <a:ext cx="420916" cy="218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900">
                <a:solidFill>
                  <a:srgbClr val="888888"/>
                </a:solidFill>
              </a:defRPr>
            </a:lvl1pPr>
          </a:lstStyle>
          <a:p>
            <a:r>
              <a:t>2</a:t>
            </a:r>
          </a:p>
        </p:txBody>
      </p:sp>
    </p:spTree>
    <p:extLst>
      <p:ext uri="{BB962C8B-B14F-4D97-AF65-F5344CB8AC3E}">
        <p14:creationId xmlns:p14="http://schemas.microsoft.com/office/powerpoint/2010/main" val="37187737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itre"/>
          <p:cNvSpPr txBox="1">
            <a:spLocks noGrp="1"/>
          </p:cNvSpPr>
          <p:nvPr>
            <p:ph type="ctrTitle"/>
          </p:nvPr>
        </p:nvSpPr>
        <p:spPr>
          <a:prstGeom prst="rect">
            <a:avLst/>
          </a:prstGeom>
        </p:spPr>
        <p:txBody>
          <a:bodyPr/>
          <a:lstStyle/>
          <a:p>
            <a:endParaRPr/>
          </a:p>
        </p:txBody>
      </p:sp>
      <p:sp>
        <p:nvSpPr>
          <p:cNvPr id="242" name="Corps"/>
          <p:cNvSpPr txBox="1">
            <a:spLocks noGrp="1"/>
          </p:cNvSpPr>
          <p:nvPr>
            <p:ph type="subTitle" sz="quarter" idx="1"/>
          </p:nvPr>
        </p:nvSpPr>
        <p:spPr>
          <a:prstGeom prst="rect">
            <a:avLst/>
          </a:prstGeom>
        </p:spPr>
        <p:txBody>
          <a:bodyPr/>
          <a:lstStyle/>
          <a:p>
            <a:endParaRPr/>
          </a:p>
        </p:txBody>
      </p:sp>
      <p:pic>
        <p:nvPicPr>
          <p:cNvPr id="243" name="825625-1016276.jpg" descr="825625-1016276.jpg"/>
          <p:cNvPicPr>
            <a:picLocks noChangeAspect="1"/>
          </p:cNvPicPr>
          <p:nvPr/>
        </p:nvPicPr>
        <p:blipFill>
          <a:blip r:embed="rId3"/>
          <a:stretch>
            <a:fillRect/>
          </a:stretch>
        </p:blipFill>
        <p:spPr>
          <a:xfrm>
            <a:off x="401049" y="1417418"/>
            <a:ext cx="8341902" cy="4975214"/>
          </a:xfrm>
          <a:prstGeom prst="rect">
            <a:avLst/>
          </a:prstGeom>
          <a:ln w="12700">
            <a:miter lim="400000"/>
          </a:ln>
        </p:spPr>
      </p:pic>
      <p:sp>
        <p:nvSpPr>
          <p:cNvPr id="244" name="Texte"/>
          <p:cNvSpPr txBox="1"/>
          <p:nvPr/>
        </p:nvSpPr>
        <p:spPr>
          <a:xfrm>
            <a:off x="1866900" y="1303337"/>
            <a:ext cx="127000" cy="42976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a:defRPr sz="1200">
                <a:solidFill>
                  <a:srgbClr val="333333"/>
                </a:solidFill>
                <a:latin typeface="Verdana"/>
                <a:ea typeface="Verdana"/>
                <a:cs typeface="Verdana"/>
                <a:sym typeface="Verdana"/>
              </a:defRPr>
            </a:pPr>
            <a:endParaRPr/>
          </a:p>
        </p:txBody>
      </p:sp>
      <p:sp>
        <p:nvSpPr>
          <p:cNvPr id="245" name="Rectangle aux angles arrondis"/>
          <p:cNvSpPr/>
          <p:nvPr/>
        </p:nvSpPr>
        <p:spPr>
          <a:xfrm>
            <a:off x="498436" y="1408419"/>
            <a:ext cx="7878483" cy="654783"/>
          </a:xfrm>
          <a:prstGeom prst="roundRect">
            <a:avLst>
              <a:gd name="adj" fmla="val 29094"/>
            </a:avLst>
          </a:prstGeom>
          <a:solidFill>
            <a:srgbClr val="FFFFFF"/>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246" name="VIE PROFESSIONNELLE"/>
          <p:cNvSpPr txBox="1"/>
          <p:nvPr/>
        </p:nvSpPr>
        <p:spPr>
          <a:xfrm>
            <a:off x="2258152" y="1556742"/>
            <a:ext cx="4359051" cy="3581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b="1"/>
            </a:lvl1pPr>
          </a:lstStyle>
          <a:p>
            <a:r>
              <a:t>VIE PROFESSIONNELLE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Espace réservé du texte 2"/>
          <p:cNvSpPr txBox="1">
            <a:spLocks noGrp="1"/>
          </p:cNvSpPr>
          <p:nvPr>
            <p:ph type="body" sz="half" idx="1"/>
          </p:nvPr>
        </p:nvSpPr>
        <p:spPr>
          <a:xfrm>
            <a:off x="599835" y="1293515"/>
            <a:ext cx="3944679" cy="4423144"/>
          </a:xfrm>
          <a:prstGeom prst="rect">
            <a:avLst/>
          </a:prstGeom>
        </p:spPr>
        <p:txBody>
          <a:bodyPr>
            <a:normAutofit/>
          </a:bodyPr>
          <a:lstStyle/>
          <a:p>
            <a:pPr marL="0" lvl="0" indent="0" hangingPunct="0">
              <a:buSzTx/>
              <a:buNone/>
              <a:defRPr sz="1900" b="1">
                <a:solidFill>
                  <a:srgbClr val="C13B77"/>
                </a:solidFill>
              </a:defRPr>
            </a:pPr>
            <a:r>
              <a:rPr lang="fr-FR" sz="1600" b="1" dirty="0">
                <a:solidFill>
                  <a:srgbClr val="002060"/>
                </a:solidFill>
              </a:rPr>
              <a:t>Métiers de la construction durable, du bâtiment et des travaux publics, 	</a:t>
            </a:r>
          </a:p>
          <a:p>
            <a:pPr marL="0" lvl="0" indent="0" hangingPunct="0">
              <a:buSzTx/>
              <a:buNone/>
              <a:defRPr sz="1900" b="1">
                <a:solidFill>
                  <a:srgbClr val="C13B77"/>
                </a:solidFill>
              </a:defRPr>
            </a:pPr>
            <a:r>
              <a:rPr lang="fr-FR" sz="1600" b="1" dirty="0">
                <a:solidFill>
                  <a:srgbClr val="002060"/>
                </a:solidFill>
              </a:rPr>
              <a:t>Métiers de la relation client,</a:t>
            </a:r>
          </a:p>
          <a:p>
            <a:pPr marL="0" indent="0" hangingPunct="0">
              <a:buSzTx/>
              <a:buNone/>
              <a:defRPr sz="1900" b="1">
                <a:solidFill>
                  <a:srgbClr val="C13B77"/>
                </a:solidFill>
              </a:defRPr>
            </a:pPr>
            <a:r>
              <a:rPr lang="fr-FR" sz="1600" b="1" dirty="0">
                <a:solidFill>
                  <a:srgbClr val="002060"/>
                </a:solidFill>
              </a:rPr>
              <a:t>Métiers de la gestion administrative, du transport et de la logistique, </a:t>
            </a:r>
          </a:p>
          <a:p>
            <a:pPr marL="0" indent="0" hangingPunct="0">
              <a:buSzTx/>
              <a:buNone/>
              <a:defRPr sz="1900" b="1">
                <a:solidFill>
                  <a:srgbClr val="C13B77"/>
                </a:solidFill>
              </a:defRPr>
            </a:pPr>
            <a:r>
              <a:rPr lang="fr-FR" sz="1600" b="1" dirty="0">
                <a:solidFill>
                  <a:srgbClr val="002060"/>
                </a:solidFill>
              </a:rPr>
              <a:t>Métiers des études et de la modélisation numérique du bâtiment, </a:t>
            </a:r>
          </a:p>
          <a:p>
            <a:pPr marL="0" indent="0" hangingPunct="0">
              <a:buSzTx/>
              <a:buNone/>
              <a:defRPr sz="1900" b="1">
                <a:solidFill>
                  <a:srgbClr val="C13B77"/>
                </a:solidFill>
              </a:defRPr>
            </a:pPr>
            <a:r>
              <a:rPr lang="fr-FR" sz="1600" b="1" dirty="0">
                <a:solidFill>
                  <a:srgbClr val="002060"/>
                </a:solidFill>
              </a:rPr>
              <a:t>Métiers des industries graphiques et de la communication</a:t>
            </a:r>
          </a:p>
          <a:p>
            <a:pPr marL="0" indent="0" hangingPunct="0">
              <a:buSzTx/>
              <a:buNone/>
              <a:defRPr sz="1900" b="1">
                <a:solidFill>
                  <a:srgbClr val="C13B77"/>
                </a:solidFill>
              </a:defRPr>
            </a:pPr>
            <a:r>
              <a:rPr lang="fr-FR" sz="1600" b="1" dirty="0">
                <a:solidFill>
                  <a:srgbClr val="002060"/>
                </a:solidFill>
              </a:rPr>
              <a:t>Métiers de l’alimentation</a:t>
            </a:r>
          </a:p>
          <a:p>
            <a:pPr marL="0" indent="0" hangingPunct="0">
              <a:buSzTx/>
              <a:buNone/>
              <a:defRPr sz="1900" b="1">
                <a:solidFill>
                  <a:srgbClr val="C13B77"/>
                </a:solidFill>
              </a:defRPr>
            </a:pPr>
            <a:r>
              <a:rPr lang="fr-FR" sz="1600" b="1" dirty="0">
                <a:solidFill>
                  <a:srgbClr val="002060"/>
                </a:solidFill>
              </a:rPr>
              <a:t>Métiers de la beauté et du bien-être</a:t>
            </a:r>
          </a:p>
        </p:txBody>
      </p:sp>
      <p:sp>
        <p:nvSpPr>
          <p:cNvPr id="613" name="ZoneTexte 4"/>
          <p:cNvSpPr txBox="1"/>
          <p:nvPr/>
        </p:nvSpPr>
        <p:spPr>
          <a:xfrm>
            <a:off x="5159829" y="1293515"/>
            <a:ext cx="3626249" cy="386259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defRPr sz="1900" b="1">
                <a:solidFill>
                  <a:srgbClr val="C13B77"/>
                </a:solidFill>
              </a:defRPr>
            </a:pPr>
            <a:r>
              <a:rPr lang="fr-FR" sz="1600" b="1" dirty="0">
                <a:solidFill>
                  <a:srgbClr val="002060"/>
                </a:solidFill>
              </a:rPr>
              <a:t>Métiers de l’aéronautique</a:t>
            </a:r>
          </a:p>
          <a:p>
            <a:pPr>
              <a:defRPr sz="1900" b="1">
                <a:solidFill>
                  <a:srgbClr val="C13B77"/>
                </a:solidFill>
              </a:defRPr>
            </a:pPr>
            <a:endParaRPr lang="fr-FR" sz="800" b="1" dirty="0">
              <a:solidFill>
                <a:srgbClr val="002060"/>
              </a:solidFill>
            </a:endParaRPr>
          </a:p>
          <a:p>
            <a:pPr>
              <a:defRPr sz="1900" b="1">
                <a:solidFill>
                  <a:srgbClr val="C13B77"/>
                </a:solidFill>
              </a:defRPr>
            </a:pPr>
            <a:r>
              <a:rPr lang="fr-FR" sz="1600" b="1" dirty="0">
                <a:solidFill>
                  <a:srgbClr val="002060"/>
                </a:solidFill>
              </a:rPr>
              <a:t>Métiers de l’hôtellerie et restauration</a:t>
            </a:r>
          </a:p>
          <a:p>
            <a:pPr>
              <a:spcBef>
                <a:spcPts val="700"/>
              </a:spcBef>
              <a:defRPr sz="1900" b="1">
                <a:solidFill>
                  <a:srgbClr val="C13B77"/>
                </a:solidFill>
              </a:defRPr>
            </a:pPr>
            <a:r>
              <a:rPr lang="fr-FR" sz="1600" b="1" dirty="0">
                <a:solidFill>
                  <a:srgbClr val="002060"/>
                </a:solidFill>
              </a:rPr>
              <a:t>Métiers du bois</a:t>
            </a:r>
          </a:p>
          <a:p>
            <a:pPr>
              <a:spcBef>
                <a:spcPts val="700"/>
              </a:spcBef>
              <a:defRPr sz="1900" b="1">
                <a:solidFill>
                  <a:srgbClr val="C13B77"/>
                </a:solidFill>
              </a:defRPr>
            </a:pPr>
            <a:r>
              <a:rPr lang="fr-FR" sz="1600" b="1" dirty="0">
                <a:solidFill>
                  <a:srgbClr val="002060"/>
                </a:solidFill>
              </a:rPr>
              <a:t>Métiers du pilotage d’installations automatisées</a:t>
            </a:r>
          </a:p>
          <a:p>
            <a:pPr>
              <a:spcBef>
                <a:spcPts val="700"/>
              </a:spcBef>
              <a:defRPr sz="1900" b="1">
                <a:solidFill>
                  <a:srgbClr val="C13B77"/>
                </a:solidFill>
              </a:defRPr>
            </a:pPr>
            <a:r>
              <a:rPr lang="fr-FR" sz="1600" b="1" dirty="0">
                <a:solidFill>
                  <a:srgbClr val="002060"/>
                </a:solidFill>
              </a:rPr>
              <a:t>Métiers de la maintenance</a:t>
            </a:r>
          </a:p>
          <a:p>
            <a:pPr>
              <a:spcBef>
                <a:spcPts val="700"/>
              </a:spcBef>
              <a:defRPr sz="1900" b="1">
                <a:solidFill>
                  <a:srgbClr val="C13B77"/>
                </a:solidFill>
              </a:defRPr>
            </a:pPr>
            <a:r>
              <a:rPr lang="fr-FR" sz="1600" b="1" dirty="0">
                <a:solidFill>
                  <a:srgbClr val="002060"/>
                </a:solidFill>
              </a:rPr>
              <a:t>Métiers de la réalisation de produits mécaniques</a:t>
            </a:r>
          </a:p>
          <a:p>
            <a:pPr>
              <a:spcBef>
                <a:spcPts val="700"/>
              </a:spcBef>
              <a:defRPr sz="1900" b="1">
                <a:solidFill>
                  <a:srgbClr val="C13B77"/>
                </a:solidFill>
              </a:defRPr>
            </a:pPr>
            <a:r>
              <a:rPr lang="fr-FR" sz="1600" b="1" dirty="0">
                <a:solidFill>
                  <a:srgbClr val="002060"/>
                </a:solidFill>
              </a:rPr>
              <a:t>Métiers du numérique et de la transition énergétique</a:t>
            </a:r>
          </a:p>
          <a:p>
            <a:pPr>
              <a:spcBef>
                <a:spcPts val="700"/>
              </a:spcBef>
              <a:defRPr sz="1900" b="1">
                <a:solidFill>
                  <a:srgbClr val="C13B77"/>
                </a:solidFill>
              </a:defRPr>
            </a:pPr>
            <a:endParaRPr lang="fr-FR" sz="1600" b="1" dirty="0">
              <a:solidFill>
                <a:srgbClr val="002060"/>
              </a:solidFill>
            </a:endParaRPr>
          </a:p>
          <a:p>
            <a:endParaRPr dirty="0"/>
          </a:p>
        </p:txBody>
      </p:sp>
      <p:sp>
        <p:nvSpPr>
          <p:cNvPr id="614" name="Rectangle 1"/>
          <p:cNvSpPr txBox="1"/>
          <p:nvPr/>
        </p:nvSpPr>
        <p:spPr>
          <a:xfrm>
            <a:off x="457199" y="442430"/>
            <a:ext cx="6037724" cy="523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b="1">
                <a:solidFill>
                  <a:srgbClr val="FFFFFF"/>
                </a:solidFill>
                <a:latin typeface="Martel Sans Black"/>
                <a:ea typeface="Martel Sans Black"/>
                <a:cs typeface="Martel Sans Black"/>
                <a:sym typeface="Martel Sans Black"/>
              </a:defRPr>
            </a:pPr>
            <a:r>
              <a:t>Les familles de métiers en 2</a:t>
            </a:r>
            <a:r>
              <a:rPr baseline="30642"/>
              <a:t>nde</a:t>
            </a: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t>30</a:t>
            </a:fld>
            <a:endParaRPr lang="fr-FR"/>
          </a:p>
        </p:txBody>
      </p:sp>
      <p:sp>
        <p:nvSpPr>
          <p:cNvPr id="3" name="ZoneTexte 2"/>
          <p:cNvSpPr txBox="1"/>
          <p:nvPr/>
        </p:nvSpPr>
        <p:spPr>
          <a:xfrm>
            <a:off x="1042988" y="5327079"/>
            <a:ext cx="7379833"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defRPr sz="1900" b="1">
                <a:solidFill>
                  <a:srgbClr val="C13B77"/>
                </a:solidFill>
              </a:defRPr>
            </a:pPr>
            <a:r>
              <a:rPr lang="fr-FR" sz="1600" dirty="0">
                <a:solidFill>
                  <a:schemeClr val="accent5">
                    <a:lumMod val="75000"/>
                  </a:schemeClr>
                </a:solidFill>
                <a:latin typeface="Arial" panose="020B0604020202020204" pitchFamily="34" charset="0"/>
                <a:cs typeface="Arial" panose="020B0604020202020204" pitchFamily="34" charset="0"/>
              </a:rPr>
              <a:t>Intérêt pour les jeunes	 &gt; une orientation progressive du jeune</a:t>
            </a:r>
          </a:p>
          <a:p>
            <a:pPr>
              <a:defRPr sz="1900" b="1">
                <a:solidFill>
                  <a:srgbClr val="C13B77"/>
                </a:solidFill>
              </a:defRPr>
            </a:pPr>
            <a:r>
              <a:rPr lang="fr-FR" sz="1600" dirty="0">
                <a:solidFill>
                  <a:schemeClr val="accent5">
                    <a:lumMod val="75000"/>
                  </a:schemeClr>
                </a:solidFill>
                <a:latin typeface="Arial" panose="020B0604020202020204" pitchFamily="34" charset="0"/>
                <a:cs typeface="Arial" panose="020B0604020202020204" pitchFamily="34" charset="0"/>
              </a:rPr>
              <a:t>					 &gt; acquérir des connaissances 								            communes aux différents métiers</a:t>
            </a:r>
          </a:p>
          <a:p>
            <a:pPr>
              <a:defRPr sz="1900" b="1">
                <a:solidFill>
                  <a:srgbClr val="C13B77"/>
                </a:solidFill>
              </a:defRPr>
            </a:pPr>
            <a:r>
              <a:rPr lang="fr-FR" sz="1600" dirty="0">
                <a:solidFill>
                  <a:schemeClr val="accent5">
                    <a:lumMod val="75000"/>
                  </a:schemeClr>
                </a:solidFill>
                <a:latin typeface="Arial" panose="020B0604020202020204" pitchFamily="34" charset="0"/>
                <a:cs typeface="Arial" panose="020B0604020202020204" pitchFamily="34" charset="0"/>
              </a:rPr>
              <a:t>					 &gt; choisir la spécialité de bac en fin de 2</a:t>
            </a:r>
            <a:r>
              <a:rPr lang="fr-FR" sz="1600" baseline="30000" dirty="0">
                <a:solidFill>
                  <a:schemeClr val="accent5">
                    <a:lumMod val="75000"/>
                  </a:schemeClr>
                </a:solidFill>
                <a:latin typeface="Arial" panose="020B0604020202020204" pitchFamily="34" charset="0"/>
                <a:cs typeface="Arial" panose="020B0604020202020204" pitchFamily="34" charset="0"/>
              </a:rPr>
              <a:t>nde</a:t>
            </a:r>
            <a:endParaRPr lang="fr-FR" sz="1600" dirty="0">
              <a:solidFill>
                <a:schemeClr val="accent5">
                  <a:lumMod val="75000"/>
                </a:schemeClr>
              </a:solidFill>
              <a:latin typeface="Arial" panose="020B0604020202020204" pitchFamily="34" charset="0"/>
              <a:cs typeface="Arial" panose="020B0604020202020204" pitchFamily="34" charset="0"/>
            </a:endParaRPr>
          </a:p>
        </p:txBody>
      </p:sp>
      <p:sp>
        <p:nvSpPr>
          <p:cNvPr id="4" name="ZoneTexte 3"/>
          <p:cNvSpPr txBox="1"/>
          <p:nvPr/>
        </p:nvSpPr>
        <p:spPr>
          <a:xfrm>
            <a:off x="2637609" y="4717325"/>
            <a:ext cx="4429125" cy="369328"/>
          </a:xfrm>
          <a:prstGeom prst="rect">
            <a:avLst/>
          </a:prstGeom>
          <a:solidFill>
            <a:schemeClr val="bg1"/>
          </a:solidFill>
          <a:ln w="12700"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n-lt"/>
                <a:ea typeface="+mn-ea"/>
                <a:cs typeface="+mn-cs"/>
                <a:sym typeface="Calibri"/>
              </a:rPr>
              <a:t>      </a:t>
            </a:r>
            <a:r>
              <a:rPr kumimoji="0" lang="fr-FR" sz="1800" b="1" i="0" u="none" strike="noStrike" cap="none" spc="0" normalizeH="0" baseline="0" dirty="0">
                <a:ln>
                  <a:noFill/>
                </a:ln>
                <a:solidFill>
                  <a:srgbClr val="002060"/>
                </a:solidFill>
                <a:effectLst/>
                <a:uFillTx/>
                <a:latin typeface="+mn-lt"/>
                <a:ea typeface="+mn-ea"/>
                <a:cs typeface="+mn-cs"/>
                <a:sym typeface="Calibri"/>
              </a:rPr>
              <a:t>Soit un total de 14 familles de métiers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Espace réservé du numéro de diapositive 6"/>
          <p:cNvSpPr txBox="1">
            <a:spLocks noGrp="1"/>
          </p:cNvSpPr>
          <p:nvPr>
            <p:ph type="sldNum" sz="quarter" idx="4294967295"/>
          </p:nvPr>
        </p:nvSpPr>
        <p:spPr>
          <a:xfrm>
            <a:off x="8422817" y="6404291"/>
            <a:ext cx="263981"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31</a:t>
            </a:fld>
            <a:endParaRPr/>
          </a:p>
        </p:txBody>
      </p:sp>
      <p:pic>
        <p:nvPicPr>
          <p:cNvPr id="540" name="Pages.jpg" descr="Pages.jpg"/>
          <p:cNvPicPr>
            <a:picLocks noChangeAspect="1"/>
          </p:cNvPicPr>
          <p:nvPr/>
        </p:nvPicPr>
        <p:blipFill>
          <a:blip r:embed="rId2"/>
          <a:stretch>
            <a:fillRect/>
          </a:stretch>
        </p:blipFill>
        <p:spPr>
          <a:xfrm>
            <a:off x="0" y="0"/>
            <a:ext cx="9130063" cy="6858000"/>
          </a:xfrm>
          <a:prstGeom prst="rect">
            <a:avLst/>
          </a:prstGeom>
          <a:ln w="12700">
            <a:miter lim="400000"/>
          </a:ln>
        </p:spPr>
      </p:pic>
      <p:sp>
        <p:nvSpPr>
          <p:cNvPr id="541" name="Rectangle 3"/>
          <p:cNvSpPr/>
          <p:nvPr/>
        </p:nvSpPr>
        <p:spPr>
          <a:xfrm>
            <a:off x="-6164" y="0"/>
            <a:ext cx="9150164" cy="6858000"/>
          </a:xfrm>
          <a:prstGeom prst="rect">
            <a:avLst/>
          </a:prstGeom>
          <a:solidFill>
            <a:srgbClr val="20A69E">
              <a:alpha val="88000"/>
            </a:srgbClr>
          </a:soli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defRPr>
            </a:pPr>
            <a:endParaRPr/>
          </a:p>
        </p:txBody>
      </p:sp>
      <p:sp>
        <p:nvSpPr>
          <p:cNvPr id="542" name="Rectangle 9"/>
          <p:cNvSpPr/>
          <p:nvPr/>
        </p:nvSpPr>
        <p:spPr>
          <a:xfrm>
            <a:off x="1799769" y="2000250"/>
            <a:ext cx="5443617" cy="2862734"/>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543" name="Titre 1"/>
          <p:cNvSpPr txBox="1">
            <a:spLocks noGrp="1"/>
          </p:cNvSpPr>
          <p:nvPr>
            <p:ph type="ctrTitle"/>
          </p:nvPr>
        </p:nvSpPr>
        <p:spPr>
          <a:xfrm>
            <a:off x="1689315" y="2000250"/>
            <a:ext cx="5554072" cy="2862734"/>
          </a:xfrm>
          <a:prstGeom prst="rect">
            <a:avLst/>
          </a:prstGeom>
        </p:spPr>
        <p:txBody>
          <a:bodyPr anchor="ctr">
            <a:normAutofit/>
          </a:bodyPr>
          <a:lstStyle/>
          <a:p>
            <a:pPr defTabSz="264032">
              <a:defRPr sz="2772" b="1">
                <a:solidFill>
                  <a:srgbClr val="C40B74"/>
                </a:solidFill>
                <a:latin typeface="Martel Sans Black"/>
                <a:ea typeface="Martel Sans Black"/>
                <a:cs typeface="Martel Sans Black"/>
                <a:sym typeface="Martel Sans Black"/>
              </a:defRPr>
            </a:pPr>
            <a:br>
              <a:rPr dirty="0"/>
            </a:br>
            <a:r>
              <a:rPr lang="fr-FR" dirty="0"/>
              <a:t>Les aménagements </a:t>
            </a:r>
            <a:br>
              <a:rPr lang="fr-FR" dirty="0"/>
            </a:br>
            <a:r>
              <a:rPr lang="fr-FR" dirty="0"/>
              <a:t>pédagogiques </a:t>
            </a:r>
            <a:br>
              <a:rPr lang="fr-FR" dirty="0"/>
            </a:br>
            <a:r>
              <a:rPr lang="fr-FR" dirty="0"/>
              <a:t>de la </a:t>
            </a:r>
            <a:br>
              <a:rPr lang="fr-FR" dirty="0"/>
            </a:br>
            <a:r>
              <a:rPr lang="fr-FR" dirty="0"/>
              <a:t>voie professionnelle</a:t>
            </a:r>
            <a:br>
              <a:rPr dirty="0"/>
            </a:br>
            <a:endParaRPr dirty="0"/>
          </a:p>
        </p:txBody>
      </p:sp>
      <p:pic>
        <p:nvPicPr>
          <p:cNvPr id="544" name="Logo+Appellation_blc.png" descr="Logo+Appellation_blc.png"/>
          <p:cNvPicPr>
            <a:picLocks noChangeAspect="1"/>
          </p:cNvPicPr>
          <p:nvPr/>
        </p:nvPicPr>
        <p:blipFill>
          <a:blip r:embed="rId3"/>
          <a:stretch>
            <a:fillRect/>
          </a:stretch>
        </p:blipFill>
        <p:spPr>
          <a:xfrm>
            <a:off x="8162297" y="153819"/>
            <a:ext cx="866713" cy="643407"/>
          </a:xfrm>
          <a:prstGeom prst="rect">
            <a:avLst/>
          </a:prstGeom>
          <a:ln w="12700">
            <a:miter lim="400000"/>
          </a:ln>
        </p:spPr>
      </p:pic>
      <p:sp>
        <p:nvSpPr>
          <p:cNvPr id="545" name="Espace réservé du numéro de diapositive 7"/>
          <p:cNvSpPr txBox="1"/>
          <p:nvPr/>
        </p:nvSpPr>
        <p:spPr>
          <a:xfrm>
            <a:off x="8265886" y="6216751"/>
            <a:ext cx="420916" cy="218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900">
                <a:solidFill>
                  <a:srgbClr val="888888"/>
                </a:solidFill>
              </a:defRPr>
            </a:lvl1pPr>
          </a:lstStyle>
          <a:p>
            <a:r>
              <a:t>2</a:t>
            </a:r>
          </a:p>
        </p:txBody>
      </p:sp>
    </p:spTree>
    <p:extLst>
      <p:ext uri="{BB962C8B-B14F-4D97-AF65-F5344CB8AC3E}">
        <p14:creationId xmlns:p14="http://schemas.microsoft.com/office/powerpoint/2010/main" val="359946181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Titre 1"/>
          <p:cNvSpPr txBox="1">
            <a:spLocks noGrp="1"/>
          </p:cNvSpPr>
          <p:nvPr>
            <p:ph type="title"/>
          </p:nvPr>
        </p:nvSpPr>
        <p:spPr>
          <a:xfrm>
            <a:off x="469605" y="407471"/>
            <a:ext cx="10972801" cy="1016002"/>
          </a:xfrm>
          <a:prstGeom prst="rect">
            <a:avLst/>
          </a:prstGeom>
        </p:spPr>
        <p:txBody>
          <a:bodyPr/>
          <a:lstStyle>
            <a:lvl1pPr algn="l">
              <a:defRPr sz="2800" b="1">
                <a:solidFill>
                  <a:srgbClr val="FFFFFF"/>
                </a:solidFill>
                <a:latin typeface="Martel Sans Black"/>
                <a:ea typeface="Martel Sans Black"/>
                <a:cs typeface="Martel Sans Black"/>
                <a:sym typeface="Martel Sans Black"/>
              </a:defRPr>
            </a:lvl1pPr>
          </a:lstStyle>
          <a:p>
            <a:r>
              <a:rPr dirty="0"/>
              <a:t>La co-intervention</a:t>
            </a:r>
          </a:p>
        </p:txBody>
      </p:sp>
      <p:sp>
        <p:nvSpPr>
          <p:cNvPr id="622" name="Espace réservé du texte 2"/>
          <p:cNvSpPr txBox="1">
            <a:spLocks noGrp="1"/>
          </p:cNvSpPr>
          <p:nvPr>
            <p:ph type="body" idx="1"/>
          </p:nvPr>
        </p:nvSpPr>
        <p:spPr>
          <a:xfrm>
            <a:off x="299545" y="1050878"/>
            <a:ext cx="8539362" cy="5622653"/>
          </a:xfrm>
          <a:prstGeom prst="rect">
            <a:avLst/>
          </a:prstGeom>
        </p:spPr>
        <p:txBody>
          <a:bodyPr>
            <a:noAutofit/>
          </a:bodyPr>
          <a:lstStyle/>
          <a:p>
            <a:pPr marL="0" lvl="1" indent="116839" defTabSz="420623">
              <a:spcBef>
                <a:spcPts val="600"/>
              </a:spcBef>
              <a:buSzTx/>
              <a:buNone/>
              <a:defRPr sz="1748">
                <a:solidFill>
                  <a:srgbClr val="002060"/>
                </a:solidFill>
              </a:defRPr>
            </a:pPr>
            <a:r>
              <a:rPr lang="fr-FR" sz="1800" dirty="0">
                <a:cs typeface="Arial" panose="020B0604020202020204" pitchFamily="34" charset="0"/>
              </a:rPr>
              <a:t>= Intervention de</a:t>
            </a:r>
            <a:r>
              <a:rPr lang="fr-FR" sz="1800" b="1" dirty="0">
                <a:cs typeface="Arial" panose="020B0604020202020204" pitchFamily="34" charset="0"/>
              </a:rPr>
              <a:t> </a:t>
            </a:r>
            <a:r>
              <a:rPr lang="fr-FR" sz="1800" b="1" dirty="0">
                <a:solidFill>
                  <a:srgbClr val="C13B77"/>
                </a:solidFill>
                <a:cs typeface="Arial" panose="020B0604020202020204" pitchFamily="34" charset="0"/>
              </a:rPr>
              <a:t>2 enseignants </a:t>
            </a:r>
            <a:r>
              <a:rPr lang="fr-FR" sz="1800" dirty="0">
                <a:solidFill>
                  <a:srgbClr val="002060"/>
                </a:solidFill>
                <a:cs typeface="Arial" panose="020B0604020202020204" pitchFamily="34" charset="0"/>
              </a:rPr>
              <a:t>(un de matière générale et un de matière professionnelle)</a:t>
            </a:r>
            <a:endParaRPr lang="fr-FR" sz="1800" b="1" dirty="0">
              <a:cs typeface="Arial" panose="020B0604020202020204" pitchFamily="34" charset="0"/>
            </a:endParaRPr>
          </a:p>
          <a:p>
            <a:pPr marL="0" indent="0" defTabSz="420623">
              <a:spcBef>
                <a:spcPts val="600"/>
              </a:spcBef>
              <a:buSzTx/>
              <a:buNone/>
              <a:defRPr sz="1748" b="1">
                <a:solidFill>
                  <a:srgbClr val="002060"/>
                </a:solidFill>
              </a:defRPr>
            </a:pPr>
            <a:r>
              <a:rPr lang="fr-FR" sz="1800" dirty="0">
                <a:cs typeface="Arial" panose="020B0604020202020204" pitchFamily="34" charset="0"/>
              </a:rPr>
              <a:t>Matières concernées : </a:t>
            </a:r>
          </a:p>
          <a:p>
            <a:pPr marL="0" lvl="1" indent="116839" defTabSz="420623">
              <a:spcBef>
                <a:spcPts val="600"/>
              </a:spcBef>
              <a:buSzTx/>
              <a:buNone/>
              <a:defRPr sz="1748">
                <a:solidFill>
                  <a:srgbClr val="002060"/>
                </a:solidFill>
              </a:defRPr>
            </a:pPr>
            <a:r>
              <a:rPr lang="fr-FR" sz="1800" dirty="0">
                <a:solidFill>
                  <a:srgbClr val="002060"/>
                </a:solidFill>
                <a:cs typeface="Arial" panose="020B0604020202020204" pitchFamily="34" charset="0"/>
              </a:rPr>
              <a:t>	tous les enseignements professionnels </a:t>
            </a:r>
          </a:p>
          <a:p>
            <a:pPr marL="406400" lvl="1" indent="109538" defTabSz="420623">
              <a:spcBef>
                <a:spcPts val="600"/>
              </a:spcBef>
              <a:buSzTx/>
              <a:buNone/>
              <a:defRPr sz="1748">
                <a:solidFill>
                  <a:srgbClr val="002060"/>
                </a:solidFill>
              </a:defRPr>
            </a:pPr>
            <a:r>
              <a:rPr lang="fr-FR" sz="1800" dirty="0">
                <a:solidFill>
                  <a:srgbClr val="002060"/>
                </a:solidFill>
                <a:cs typeface="Arial" panose="020B0604020202020204" pitchFamily="34" charset="0"/>
              </a:rPr>
              <a:t>+ toutes les matières générales </a:t>
            </a:r>
            <a:r>
              <a:rPr lang="fr-FR" sz="1600" i="1" dirty="0">
                <a:solidFill>
                  <a:srgbClr val="002060"/>
                </a:solidFill>
                <a:cs typeface="Arial" panose="020B0604020202020204" pitchFamily="34" charset="0"/>
              </a:rPr>
              <a:t>(selon les spécialités) </a:t>
            </a:r>
            <a:r>
              <a:rPr lang="fr-FR" sz="1800" dirty="0">
                <a:solidFill>
                  <a:srgbClr val="002060"/>
                </a:solidFill>
                <a:cs typeface="Arial" panose="020B0604020202020204" pitchFamily="34" charset="0"/>
              </a:rPr>
              <a:t>: français, </a:t>
            </a:r>
            <a:r>
              <a:rPr lang="fr-FR" sz="1800" dirty="0" err="1">
                <a:solidFill>
                  <a:srgbClr val="002060"/>
                </a:solidFill>
                <a:cs typeface="Arial" panose="020B0604020202020204" pitchFamily="34" charset="0"/>
              </a:rPr>
              <a:t>hist</a:t>
            </a:r>
            <a:r>
              <a:rPr lang="fr-FR" sz="1800" dirty="0">
                <a:solidFill>
                  <a:srgbClr val="002060"/>
                </a:solidFill>
                <a:cs typeface="Arial" panose="020B0604020202020204" pitchFamily="34" charset="0"/>
              </a:rPr>
              <a:t>-géo et enseignement moral et civique, langues vivantes A ou B , arts appliqués, éducation physique et sportive </a:t>
            </a:r>
          </a:p>
          <a:p>
            <a:pPr marL="0" lvl="1" indent="116839" defTabSz="420623">
              <a:spcBef>
                <a:spcPts val="600"/>
              </a:spcBef>
              <a:buSzTx/>
              <a:buNone/>
              <a:defRPr sz="1748">
                <a:solidFill>
                  <a:srgbClr val="002060"/>
                </a:solidFill>
              </a:defRPr>
            </a:pPr>
            <a:r>
              <a:rPr lang="fr-FR" sz="1800" i="1" dirty="0">
                <a:solidFill>
                  <a:srgbClr val="FF0000"/>
                </a:solidFill>
                <a:cs typeface="Arial" panose="020B0604020202020204" pitchFamily="34" charset="0"/>
              </a:rPr>
              <a:t>					</a:t>
            </a:r>
            <a:endParaRPr lang="fr-FR" sz="1800" dirty="0">
              <a:cs typeface="Arial" panose="020B0604020202020204" pitchFamily="34" charset="0"/>
            </a:endParaRPr>
          </a:p>
          <a:p>
            <a:pPr marL="0" indent="0" defTabSz="420623">
              <a:spcBef>
                <a:spcPts val="600"/>
              </a:spcBef>
              <a:buSzTx/>
              <a:buNone/>
              <a:defRPr sz="1748" b="1">
                <a:solidFill>
                  <a:srgbClr val="002060"/>
                </a:solidFill>
              </a:defRPr>
            </a:pPr>
            <a:r>
              <a:rPr lang="fr-FR" sz="1800" dirty="0">
                <a:cs typeface="Arial" panose="020B0604020202020204" pitchFamily="34" charset="0"/>
              </a:rPr>
              <a:t>C’est la problématisation d’une </a:t>
            </a:r>
            <a:r>
              <a:rPr lang="fr-FR" sz="1800" b="1" dirty="0">
                <a:cs typeface="Arial" panose="020B0604020202020204" pitchFamily="34" charset="0"/>
              </a:rPr>
              <a:t>situation professionnelle </a:t>
            </a:r>
            <a:r>
              <a:rPr lang="fr-FR" sz="1800" dirty="0">
                <a:cs typeface="Arial" panose="020B0604020202020204" pitchFamily="34" charset="0"/>
              </a:rPr>
              <a:t>(contextualisation)  </a:t>
            </a:r>
          </a:p>
          <a:p>
            <a:pPr marL="0" indent="0" defTabSz="420623">
              <a:spcBef>
                <a:spcPts val="600"/>
              </a:spcBef>
              <a:buSzTx/>
              <a:buNone/>
              <a:defRPr sz="1564">
                <a:solidFill>
                  <a:srgbClr val="002060"/>
                </a:solidFill>
              </a:defRPr>
            </a:pPr>
            <a:r>
              <a:rPr lang="fr-FR" sz="1800" dirty="0">
                <a:cs typeface="Arial" panose="020B0604020202020204" pitchFamily="34" charset="0"/>
              </a:rPr>
              <a:t>   	pour développer des </a:t>
            </a:r>
            <a:r>
              <a:rPr lang="fr-FR" sz="1800" b="1" dirty="0">
                <a:solidFill>
                  <a:srgbClr val="C13B77"/>
                </a:solidFill>
                <a:cs typeface="Arial" panose="020B0604020202020204" pitchFamily="34" charset="0"/>
              </a:rPr>
              <a:t>capacités d’analyse et de raisonnement</a:t>
            </a:r>
            <a:r>
              <a:rPr lang="fr-FR" sz="1800" dirty="0">
                <a:solidFill>
                  <a:srgbClr val="C13B77"/>
                </a:solidFill>
                <a:cs typeface="Arial" panose="020B0604020202020204" pitchFamily="34" charset="0"/>
              </a:rPr>
              <a:t> </a:t>
            </a:r>
          </a:p>
          <a:p>
            <a:pPr marL="0" indent="0" defTabSz="420623">
              <a:spcBef>
                <a:spcPts val="600"/>
              </a:spcBef>
              <a:buSzTx/>
              <a:buNone/>
              <a:defRPr sz="1564">
                <a:solidFill>
                  <a:srgbClr val="002060"/>
                </a:solidFill>
              </a:defRPr>
            </a:pPr>
            <a:r>
              <a:rPr lang="fr-FR" sz="1800" dirty="0">
                <a:cs typeface="Arial" panose="020B0604020202020204" pitchFamily="34" charset="0"/>
              </a:rPr>
              <a:t>       pour dégager des </a:t>
            </a:r>
            <a:r>
              <a:rPr lang="fr-FR" sz="1800" b="1" dirty="0">
                <a:solidFill>
                  <a:srgbClr val="C13B77"/>
                </a:solidFill>
                <a:cs typeface="Arial" panose="020B0604020202020204" pitchFamily="34" charset="0"/>
              </a:rPr>
              <a:t>notions abstraites</a:t>
            </a:r>
            <a:r>
              <a:rPr lang="fr-FR" sz="1800" b="1" dirty="0">
                <a:cs typeface="Arial" panose="020B0604020202020204" pitchFamily="34" charset="0"/>
              </a:rPr>
              <a:t> </a:t>
            </a:r>
            <a:r>
              <a:rPr lang="fr-FR" sz="1800" dirty="0">
                <a:cs typeface="Arial" panose="020B0604020202020204" pitchFamily="34" charset="0"/>
              </a:rPr>
              <a:t>pouvant être réinvesties dans d’autres 	situations (décontextualisation). </a:t>
            </a:r>
          </a:p>
          <a:p>
            <a:pPr marL="0" indent="0" defTabSz="420623">
              <a:spcBef>
                <a:spcPts val="600"/>
              </a:spcBef>
              <a:buNone/>
              <a:defRPr sz="1748">
                <a:solidFill>
                  <a:srgbClr val="002060"/>
                </a:solidFill>
              </a:defRPr>
            </a:pPr>
            <a:r>
              <a:rPr lang="fr-FR" sz="1800" b="1" dirty="0">
                <a:cs typeface="Arial" panose="020B0604020202020204" pitchFamily="34" charset="0"/>
              </a:rPr>
              <a:t>Intérêt </a:t>
            </a:r>
            <a:r>
              <a:rPr lang="fr-FR" sz="1800" dirty="0">
                <a:cs typeface="Arial" panose="020B0604020202020204" pitchFamily="34" charset="0"/>
              </a:rPr>
              <a:t>: </a:t>
            </a:r>
            <a:r>
              <a:rPr lang="fr-FR" sz="1800" dirty="0">
                <a:solidFill>
                  <a:srgbClr val="002060"/>
                </a:solidFill>
                <a:cs typeface="Arial" panose="020B0604020202020204" pitchFamily="34" charset="0"/>
              </a:rPr>
              <a:t> </a:t>
            </a:r>
          </a:p>
          <a:p>
            <a:pPr marL="0" indent="0" defTabSz="420623">
              <a:spcBef>
                <a:spcPts val="600"/>
              </a:spcBef>
              <a:buNone/>
              <a:defRPr sz="1748">
                <a:solidFill>
                  <a:srgbClr val="002060"/>
                </a:solidFill>
              </a:defRPr>
            </a:pPr>
            <a:r>
              <a:rPr lang="fr-FR" sz="1800" dirty="0">
                <a:solidFill>
                  <a:srgbClr val="002060"/>
                </a:solidFill>
                <a:cs typeface="Arial" panose="020B0604020202020204" pitchFamily="34" charset="0"/>
              </a:rPr>
              <a:t>	&gt; double regard entre des disciplines professionnelles et générales </a:t>
            </a:r>
          </a:p>
          <a:p>
            <a:pPr marL="0" indent="0" defTabSz="420623">
              <a:spcBef>
                <a:spcPts val="600"/>
              </a:spcBef>
              <a:buNone/>
              <a:defRPr sz="1748">
                <a:solidFill>
                  <a:srgbClr val="002060"/>
                </a:solidFill>
              </a:defRPr>
            </a:pPr>
            <a:r>
              <a:rPr lang="fr-FR" sz="1800" dirty="0">
                <a:solidFill>
                  <a:srgbClr val="002060"/>
                </a:solidFill>
                <a:cs typeface="Arial" panose="020B0604020202020204" pitchFamily="34" charset="0"/>
              </a:rPr>
              <a:t>	    sur des situations concrètes</a:t>
            </a:r>
          </a:p>
          <a:p>
            <a:pPr marL="0" indent="0" defTabSz="420623">
              <a:spcBef>
                <a:spcPts val="600"/>
              </a:spcBef>
              <a:buNone/>
              <a:defRPr sz="1748">
                <a:solidFill>
                  <a:srgbClr val="002060"/>
                </a:solidFill>
              </a:defRPr>
            </a:pPr>
            <a:r>
              <a:rPr lang="fr-FR" sz="1800" dirty="0">
                <a:solidFill>
                  <a:srgbClr val="C13B77"/>
                </a:solidFill>
                <a:cs typeface="Arial" panose="020B0604020202020204" pitchFamily="34" charset="0"/>
              </a:rPr>
              <a:t>	 </a:t>
            </a:r>
            <a:r>
              <a:rPr lang="fr-FR" sz="1800" dirty="0">
                <a:solidFill>
                  <a:srgbClr val="002060"/>
                </a:solidFill>
                <a:cs typeface="Arial" panose="020B0604020202020204" pitchFamily="34" charset="0"/>
              </a:rPr>
              <a:t>&gt; faire le lien </a:t>
            </a:r>
            <a:r>
              <a:rPr lang="fr-FR" sz="1800" dirty="0">
                <a:cs typeface="Arial" panose="020B0604020202020204" pitchFamily="34" charset="0"/>
              </a:rPr>
              <a:t>entre les compétences professionnelles à avoir et le programme </a:t>
            </a:r>
          </a:p>
          <a:p>
            <a:pPr marL="0" indent="0" defTabSz="420623">
              <a:spcBef>
                <a:spcPts val="600"/>
              </a:spcBef>
              <a:buNone/>
              <a:defRPr sz="1748">
                <a:solidFill>
                  <a:srgbClr val="002060"/>
                </a:solidFill>
              </a:defRPr>
            </a:pPr>
            <a:r>
              <a:rPr lang="fr-FR" sz="1800" dirty="0">
                <a:cs typeface="Arial" panose="020B0604020202020204" pitchFamily="34" charset="0"/>
              </a:rPr>
              <a:t>	    du cours général</a:t>
            </a: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t>32</a:t>
            </a:fld>
            <a:endParaRPr lang="fr-F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135" y="357766"/>
            <a:ext cx="8229600" cy="639762"/>
          </a:xfrm>
        </p:spPr>
        <p:txBody>
          <a:bodyPr>
            <a:normAutofit/>
          </a:bodyPr>
          <a:lstStyle/>
          <a:p>
            <a:pPr algn="l"/>
            <a:r>
              <a:rPr lang="fr-FR" sz="2800" b="1" dirty="0">
                <a:solidFill>
                  <a:schemeClr val="bg1"/>
                </a:solidFill>
              </a:rPr>
              <a:t>L’atelier de philosophie</a:t>
            </a:r>
          </a:p>
        </p:txBody>
      </p:sp>
      <p:sp>
        <p:nvSpPr>
          <p:cNvPr id="3" name="Espace réservé du texte 2"/>
          <p:cNvSpPr>
            <a:spLocks noGrp="1"/>
          </p:cNvSpPr>
          <p:nvPr>
            <p:ph type="body" idx="1"/>
          </p:nvPr>
        </p:nvSpPr>
        <p:spPr>
          <a:xfrm>
            <a:off x="457200" y="1150884"/>
            <a:ext cx="8229600" cy="4975280"/>
          </a:xfrm>
        </p:spPr>
        <p:txBody>
          <a:bodyPr>
            <a:normAutofit/>
          </a:bodyPr>
          <a:lstStyle/>
          <a:p>
            <a:pPr marL="0" indent="0">
              <a:buNone/>
            </a:pPr>
            <a:endParaRPr lang="fr-FR" sz="1800" dirty="0">
              <a:solidFill>
                <a:srgbClr val="FF0000"/>
              </a:solidFill>
            </a:endParaRPr>
          </a:p>
          <a:p>
            <a:pPr marL="0" indent="0">
              <a:buNone/>
            </a:pPr>
            <a:r>
              <a:rPr lang="fr-FR" sz="1800" b="1" dirty="0">
                <a:solidFill>
                  <a:srgbClr val="002060"/>
                </a:solidFill>
              </a:rPr>
              <a:t>Nouveauté majeure </a:t>
            </a:r>
            <a:r>
              <a:rPr lang="fr-FR" sz="1800" dirty="0">
                <a:solidFill>
                  <a:srgbClr val="002060"/>
                </a:solidFill>
              </a:rPr>
              <a:t>: l’atelier de philosophie :</a:t>
            </a:r>
          </a:p>
          <a:p>
            <a:pPr marL="0" indent="0">
              <a:buNone/>
            </a:pPr>
            <a:endParaRPr lang="fr-FR" sz="1800" dirty="0">
              <a:solidFill>
                <a:srgbClr val="002060"/>
              </a:solidFill>
            </a:endParaRPr>
          </a:p>
          <a:p>
            <a:pPr marL="766763" indent="314325">
              <a:buFont typeface="Wingdings" panose="05000000000000000000" pitchFamily="2" charset="2"/>
              <a:buChar char="ü"/>
            </a:pPr>
            <a:r>
              <a:rPr lang="fr-FR" sz="1800" dirty="0">
                <a:solidFill>
                  <a:srgbClr val="002060"/>
                </a:solidFill>
              </a:rPr>
              <a:t>guider et initier à la démarche philosophique</a:t>
            </a:r>
          </a:p>
          <a:p>
            <a:pPr marL="766763" indent="314325">
              <a:buFont typeface="Wingdings" panose="05000000000000000000" pitchFamily="2" charset="2"/>
              <a:buChar char="ü"/>
            </a:pPr>
            <a:r>
              <a:rPr lang="fr-FR" sz="1800" dirty="0">
                <a:solidFill>
                  <a:srgbClr val="002060"/>
                </a:solidFill>
              </a:rPr>
              <a:t>Encourager la pratique d’un dialogue construit</a:t>
            </a:r>
          </a:p>
          <a:p>
            <a:pPr marL="766763" indent="314325">
              <a:buFont typeface="Wingdings" panose="05000000000000000000" pitchFamily="2" charset="2"/>
              <a:buChar char="ü"/>
            </a:pPr>
            <a:r>
              <a:rPr lang="fr-FR" sz="1800" dirty="0">
                <a:solidFill>
                  <a:srgbClr val="002060"/>
                </a:solidFill>
              </a:rPr>
              <a:t>Prendre du recul par rapport à ses propres opinions </a:t>
            </a:r>
          </a:p>
          <a:p>
            <a:pPr marL="766763" indent="314325">
              <a:buFont typeface="Wingdings" panose="05000000000000000000" pitchFamily="2" charset="2"/>
              <a:buChar char="ü"/>
            </a:pPr>
            <a:r>
              <a:rPr lang="fr-FR" sz="1800" dirty="0">
                <a:solidFill>
                  <a:srgbClr val="002060"/>
                </a:solidFill>
              </a:rPr>
              <a:t>Développer la culture générale des jeunes</a:t>
            </a:r>
          </a:p>
          <a:p>
            <a:pPr marL="766763" indent="314325">
              <a:buFont typeface="Wingdings" panose="05000000000000000000" pitchFamily="2" charset="2"/>
              <a:buChar char="ü"/>
            </a:pPr>
            <a:r>
              <a:rPr lang="fr-FR" sz="1800" dirty="0">
                <a:solidFill>
                  <a:srgbClr val="002060"/>
                </a:solidFill>
              </a:rPr>
              <a:t>dans le cadre des 26 h dédiés à la </a:t>
            </a:r>
            <a:r>
              <a:rPr lang="fr-FR" sz="1800" dirty="0" err="1">
                <a:solidFill>
                  <a:srgbClr val="002060"/>
                </a:solidFill>
              </a:rPr>
              <a:t>co</a:t>
            </a:r>
            <a:r>
              <a:rPr lang="fr-FR" sz="1800" dirty="0">
                <a:solidFill>
                  <a:srgbClr val="002060"/>
                </a:solidFill>
              </a:rPr>
              <a:t>-intervention</a:t>
            </a:r>
          </a:p>
          <a:p>
            <a:pPr marL="766763" indent="0">
              <a:buNone/>
            </a:pPr>
            <a:endParaRPr lang="fr-FR" sz="1800" dirty="0">
              <a:solidFill>
                <a:srgbClr val="002060"/>
              </a:solidFill>
            </a:endParaRPr>
          </a:p>
          <a:p>
            <a:pPr marL="766763" indent="0">
              <a:buNone/>
            </a:pPr>
            <a:endParaRPr lang="fr-FR" sz="1800" dirty="0">
              <a:solidFill>
                <a:srgbClr val="002060"/>
              </a:solidFill>
            </a:endParaRPr>
          </a:p>
          <a:p>
            <a:pPr marL="0" indent="0">
              <a:buNone/>
            </a:pPr>
            <a:r>
              <a:rPr lang="fr-FR" sz="1800" dirty="0">
                <a:solidFill>
                  <a:srgbClr val="002060"/>
                </a:solidFill>
              </a:rPr>
              <a:t>Attention: il ne donne </a:t>
            </a:r>
            <a:r>
              <a:rPr lang="fr-FR" sz="1800" b="1" dirty="0">
                <a:solidFill>
                  <a:srgbClr val="002060"/>
                </a:solidFill>
              </a:rPr>
              <a:t>pas lieu à une évaluation certificative</a:t>
            </a:r>
          </a:p>
        </p:txBody>
      </p:sp>
      <p:sp>
        <p:nvSpPr>
          <p:cNvPr id="4" name="Espace réservé du numéro de diapositive 3"/>
          <p:cNvSpPr>
            <a:spLocks noGrp="1"/>
          </p:cNvSpPr>
          <p:nvPr>
            <p:ph type="sldNum" sz="quarter" idx="2"/>
          </p:nvPr>
        </p:nvSpPr>
        <p:spPr/>
        <p:txBody>
          <a:bodyPr/>
          <a:lstStyle/>
          <a:p>
            <a:fld id="{86CB4B4D-7CA3-9044-876B-883B54F8677D}" type="slidenum">
              <a:rPr lang="fr-FR" smtClean="0"/>
              <a:t>33</a:t>
            </a:fld>
            <a:endParaRPr lang="fr-FR"/>
          </a:p>
        </p:txBody>
      </p:sp>
    </p:spTree>
    <p:extLst>
      <p:ext uri="{BB962C8B-B14F-4D97-AF65-F5344CB8AC3E}">
        <p14:creationId xmlns:p14="http://schemas.microsoft.com/office/powerpoint/2010/main" val="414357613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5211" y="318134"/>
            <a:ext cx="8229600" cy="1143001"/>
          </a:xfrm>
        </p:spPr>
        <p:txBody>
          <a:bodyPr>
            <a:normAutofit/>
          </a:bodyPr>
          <a:lstStyle/>
          <a:p>
            <a:pPr algn="l"/>
            <a:r>
              <a:rPr lang="fr-FR" sz="2800" b="1" dirty="0">
                <a:solidFill>
                  <a:schemeClr val="bg1"/>
                </a:solidFill>
              </a:rPr>
              <a:t>Les modules d’accompagnement personnalisé en T </a:t>
            </a:r>
          </a:p>
        </p:txBody>
      </p:sp>
      <p:sp>
        <p:nvSpPr>
          <p:cNvPr id="3" name="Espace réservé du texte 2"/>
          <p:cNvSpPr>
            <a:spLocks noGrp="1"/>
          </p:cNvSpPr>
          <p:nvPr>
            <p:ph type="body" idx="1"/>
          </p:nvPr>
        </p:nvSpPr>
        <p:spPr>
          <a:xfrm>
            <a:off x="325210" y="1193370"/>
            <a:ext cx="8493579" cy="5664630"/>
          </a:xfrm>
        </p:spPr>
        <p:txBody>
          <a:bodyPr>
            <a:normAutofit fontScale="85000" lnSpcReduction="10000"/>
          </a:bodyPr>
          <a:lstStyle/>
          <a:p>
            <a:pPr marL="0" indent="0" defTabSz="420623">
              <a:spcBef>
                <a:spcPts val="600"/>
              </a:spcBef>
              <a:buSzTx/>
              <a:buNone/>
              <a:defRPr sz="1748" b="1">
                <a:solidFill>
                  <a:srgbClr val="002060"/>
                </a:solidFill>
              </a:defRPr>
            </a:pPr>
            <a:r>
              <a:rPr lang="fr-FR" sz="2800" dirty="0">
                <a:solidFill>
                  <a:srgbClr val="C50B6C"/>
                </a:solidFill>
                <a:cs typeface="Arial" panose="020B0604020202020204" pitchFamily="34" charset="0"/>
              </a:rPr>
              <a:t>Module de poursuite d’études</a:t>
            </a:r>
            <a:endParaRPr lang="fr-FR" sz="1800" dirty="0">
              <a:latin typeface="+mn-ea"/>
              <a:cs typeface="Arial" panose="020B0604020202020204" pitchFamily="34" charset="0"/>
            </a:endParaRPr>
          </a:p>
          <a:p>
            <a:pPr marL="719138" lvl="0" indent="-338138">
              <a:lnSpc>
                <a:spcPct val="120000"/>
              </a:lnSpc>
            </a:pPr>
            <a:r>
              <a:rPr lang="fr-FR" sz="1800" dirty="0">
                <a:solidFill>
                  <a:schemeClr val="accent1">
                    <a:lumMod val="50000"/>
                  </a:schemeClr>
                </a:solidFill>
              </a:rPr>
              <a:t>Faciliter le passage vers le supérieur</a:t>
            </a:r>
          </a:p>
          <a:p>
            <a:pPr marL="719138" lvl="0" indent="-338138">
              <a:lnSpc>
                <a:spcPct val="120000"/>
              </a:lnSpc>
            </a:pPr>
            <a:r>
              <a:rPr lang="fr-FR" sz="1800" dirty="0">
                <a:solidFill>
                  <a:schemeClr val="accent1">
                    <a:lumMod val="50000"/>
                  </a:schemeClr>
                </a:solidFill>
              </a:rPr>
              <a:t>Accompagner le jeune dans son processus d’orientation</a:t>
            </a:r>
          </a:p>
          <a:p>
            <a:pPr marL="719138" lvl="0" indent="-338138">
              <a:lnSpc>
                <a:spcPct val="120000"/>
              </a:lnSpc>
            </a:pPr>
            <a:r>
              <a:rPr lang="fr-FR" sz="1800" dirty="0">
                <a:solidFill>
                  <a:schemeClr val="accent1">
                    <a:lumMod val="50000"/>
                  </a:schemeClr>
                </a:solidFill>
              </a:rPr>
              <a:t>Mieux appréhender les changements induits par la vie étudiante</a:t>
            </a:r>
          </a:p>
          <a:p>
            <a:pPr marL="719138" lvl="0" indent="-338138">
              <a:lnSpc>
                <a:spcPct val="120000"/>
              </a:lnSpc>
            </a:pPr>
            <a:r>
              <a:rPr lang="fr-FR" sz="1800" dirty="0">
                <a:solidFill>
                  <a:schemeClr val="accent1">
                    <a:lumMod val="50000"/>
                  </a:schemeClr>
                </a:solidFill>
              </a:rPr>
              <a:t>Connaitre les attendus de l’enseignement supérieur</a:t>
            </a:r>
          </a:p>
          <a:p>
            <a:pPr marL="719138" lvl="0" indent="-338138">
              <a:lnSpc>
                <a:spcPct val="120000"/>
              </a:lnSpc>
            </a:pPr>
            <a:r>
              <a:rPr lang="fr-FR" sz="1800" dirty="0">
                <a:solidFill>
                  <a:schemeClr val="accent1">
                    <a:lumMod val="50000"/>
                  </a:schemeClr>
                </a:solidFill>
              </a:rPr>
              <a:t>Pallier aux lacunes de conceptualisation tant dans les matières générales que professionnelles</a:t>
            </a:r>
          </a:p>
          <a:p>
            <a:pPr marL="719138" lvl="0" indent="-338138">
              <a:lnSpc>
                <a:spcPct val="120000"/>
              </a:lnSpc>
            </a:pPr>
            <a:r>
              <a:rPr lang="fr-FR" sz="1800" dirty="0">
                <a:solidFill>
                  <a:schemeClr val="accent1">
                    <a:lumMod val="50000"/>
                  </a:schemeClr>
                </a:solidFill>
              </a:rPr>
              <a:t>Travailler sur l’organisation et les méthodes de travail personnel</a:t>
            </a:r>
          </a:p>
          <a:p>
            <a:pPr marL="381000" lvl="0" indent="0">
              <a:buNone/>
            </a:pPr>
            <a:endParaRPr lang="fr-FR" sz="1900" dirty="0">
              <a:solidFill>
                <a:schemeClr val="accent1">
                  <a:lumMod val="50000"/>
                </a:schemeClr>
              </a:solidFill>
            </a:endParaRPr>
          </a:p>
          <a:p>
            <a:pPr marL="0" lvl="0" indent="0">
              <a:buNone/>
            </a:pPr>
            <a:r>
              <a:rPr lang="fr-FR" sz="1900" b="1" dirty="0">
                <a:solidFill>
                  <a:srgbClr val="C50B6C"/>
                </a:solidFill>
              </a:rPr>
              <a:t>5 modules pour atteindre  ces objectifs : </a:t>
            </a:r>
            <a:endParaRPr lang="fr-FR" sz="1900" b="1" dirty="0">
              <a:solidFill>
                <a:schemeClr val="accent1">
                  <a:lumMod val="50000"/>
                </a:schemeClr>
              </a:solidFill>
            </a:endParaRPr>
          </a:p>
          <a:p>
            <a:pPr marL="719138" indent="-338138"/>
            <a:r>
              <a:rPr lang="fr-FR" sz="1900" b="1" dirty="0">
                <a:solidFill>
                  <a:schemeClr val="accent1">
                    <a:lumMod val="50000"/>
                  </a:schemeClr>
                </a:solidFill>
              </a:rPr>
              <a:t>S’autoévaluer </a:t>
            </a:r>
            <a:r>
              <a:rPr lang="fr-FR" sz="1900" i="1" dirty="0">
                <a:solidFill>
                  <a:schemeClr val="accent1">
                    <a:lumMod val="50000"/>
                  </a:schemeClr>
                </a:solidFill>
              </a:rPr>
              <a:t>(Bilan de ses compétences, évolution de ses projets personnels…)</a:t>
            </a:r>
          </a:p>
          <a:p>
            <a:pPr marL="719138" indent="-338138"/>
            <a:r>
              <a:rPr lang="fr-FR" sz="1900" b="1" dirty="0">
                <a:solidFill>
                  <a:schemeClr val="accent1">
                    <a:lumMod val="50000"/>
                  </a:schemeClr>
                </a:solidFill>
              </a:rPr>
              <a:t>Se projeter dans l’enseignement supérieur </a:t>
            </a:r>
            <a:r>
              <a:rPr lang="fr-FR" sz="1900" i="1" dirty="0">
                <a:solidFill>
                  <a:schemeClr val="accent1">
                    <a:lumMod val="50000"/>
                  </a:schemeClr>
                </a:solidFill>
              </a:rPr>
              <a:t>(ouvrir son horizon personnel, dépasser l’autocensure…)</a:t>
            </a:r>
          </a:p>
          <a:p>
            <a:pPr marL="719138" indent="-338138"/>
            <a:r>
              <a:rPr lang="fr-FR" sz="1900" b="1" dirty="0">
                <a:solidFill>
                  <a:schemeClr val="accent1">
                    <a:lumMod val="50000"/>
                  </a:schemeClr>
                </a:solidFill>
              </a:rPr>
              <a:t>Faire évoluer ses représentations du monde économique </a:t>
            </a:r>
            <a:r>
              <a:rPr lang="fr-FR" sz="1900" i="1" dirty="0">
                <a:solidFill>
                  <a:schemeClr val="accent1">
                    <a:lumMod val="50000"/>
                  </a:schemeClr>
                </a:solidFill>
              </a:rPr>
              <a:t>(Appréhender la diversité du monde économique)</a:t>
            </a:r>
          </a:p>
          <a:p>
            <a:pPr marL="719138" indent="-338138"/>
            <a:r>
              <a:rPr lang="fr-FR" sz="1900" b="1" dirty="0">
                <a:solidFill>
                  <a:schemeClr val="accent1">
                    <a:lumMod val="50000"/>
                  </a:schemeClr>
                </a:solidFill>
              </a:rPr>
              <a:t>Améliorer sa mobilité </a:t>
            </a:r>
            <a:r>
              <a:rPr lang="fr-FR" sz="1900" i="1" dirty="0">
                <a:solidFill>
                  <a:schemeClr val="accent1">
                    <a:lumMod val="50000"/>
                  </a:schemeClr>
                </a:solidFill>
              </a:rPr>
              <a:t>(Appréhender les freins tant financiers , que physiques ou matériels)</a:t>
            </a:r>
          </a:p>
          <a:p>
            <a:pPr marL="719138" indent="-338138"/>
            <a:r>
              <a:rPr lang="fr-FR" sz="1900" b="1" dirty="0">
                <a:solidFill>
                  <a:schemeClr val="accent1">
                    <a:lumMod val="50000"/>
                  </a:schemeClr>
                </a:solidFill>
              </a:rPr>
              <a:t>Préparer la procédure </a:t>
            </a:r>
            <a:r>
              <a:rPr lang="fr-FR" sz="1900" b="1" dirty="0" err="1">
                <a:solidFill>
                  <a:schemeClr val="accent1">
                    <a:lumMod val="50000"/>
                  </a:schemeClr>
                </a:solidFill>
              </a:rPr>
              <a:t>parcoursup</a:t>
            </a:r>
            <a:r>
              <a:rPr lang="fr-FR" sz="1900" b="1" dirty="0">
                <a:solidFill>
                  <a:schemeClr val="accent1">
                    <a:lumMod val="50000"/>
                  </a:schemeClr>
                </a:solidFill>
              </a:rPr>
              <a:t> </a:t>
            </a:r>
            <a:r>
              <a:rPr lang="fr-FR" sz="1900" i="1" dirty="0">
                <a:solidFill>
                  <a:schemeClr val="accent1">
                    <a:lumMod val="50000"/>
                  </a:schemeClr>
                </a:solidFill>
              </a:rPr>
              <a:t>(Attendus des formation de l’enseignement supérieur, analyser les alternatives, comprendre ses chances d’admission, suivre les procédures…)</a:t>
            </a:r>
            <a:r>
              <a:rPr lang="fr-FR" dirty="0">
                <a:solidFill>
                  <a:schemeClr val="accent1">
                    <a:lumMod val="50000"/>
                  </a:schemeClr>
                </a:solidFill>
              </a:rPr>
              <a:t> </a:t>
            </a:r>
          </a:p>
          <a:p>
            <a:pPr marL="0" indent="0" defTabSz="420623">
              <a:spcBef>
                <a:spcPts val="600"/>
              </a:spcBef>
              <a:buSzTx/>
              <a:buNone/>
              <a:defRPr sz="1748" b="1">
                <a:solidFill>
                  <a:srgbClr val="002060"/>
                </a:solidFill>
              </a:defRPr>
            </a:pPr>
            <a:endParaRPr lang="fr-FR" sz="1800" dirty="0">
              <a:latin typeface="+mn-ea"/>
              <a:cs typeface="Arial" panose="020B0604020202020204" pitchFamily="34" charset="0"/>
            </a:endParaRPr>
          </a:p>
        </p:txBody>
      </p:sp>
      <p:sp>
        <p:nvSpPr>
          <p:cNvPr id="4" name="Espace réservé du numéro de diapositive 3"/>
          <p:cNvSpPr>
            <a:spLocks noGrp="1"/>
          </p:cNvSpPr>
          <p:nvPr>
            <p:ph type="sldNum" sz="quarter" idx="2"/>
          </p:nvPr>
        </p:nvSpPr>
        <p:spPr/>
        <p:txBody>
          <a:bodyPr/>
          <a:lstStyle/>
          <a:p>
            <a:fld id="{86CB4B4D-7CA3-9044-876B-883B54F8677D}" type="slidenum">
              <a:rPr lang="fr-FR" smtClean="0"/>
              <a:t>34</a:t>
            </a:fld>
            <a:endParaRPr lang="fr-FR"/>
          </a:p>
        </p:txBody>
      </p:sp>
    </p:spTree>
    <p:extLst>
      <p:ext uri="{BB962C8B-B14F-4D97-AF65-F5344CB8AC3E}">
        <p14:creationId xmlns:p14="http://schemas.microsoft.com/office/powerpoint/2010/main" val="309732511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5211" y="318134"/>
            <a:ext cx="8229600" cy="1143001"/>
          </a:xfrm>
        </p:spPr>
        <p:txBody>
          <a:bodyPr>
            <a:normAutofit/>
          </a:bodyPr>
          <a:lstStyle/>
          <a:p>
            <a:pPr algn="l"/>
            <a:r>
              <a:rPr lang="fr-FR" sz="2800" b="1" dirty="0">
                <a:solidFill>
                  <a:schemeClr val="bg1"/>
                </a:solidFill>
              </a:rPr>
              <a:t>Les modules d’accompagnement personnalisé en T </a:t>
            </a:r>
          </a:p>
        </p:txBody>
      </p:sp>
      <p:sp>
        <p:nvSpPr>
          <p:cNvPr id="3" name="Espace réservé du texte 2"/>
          <p:cNvSpPr>
            <a:spLocks noGrp="1"/>
          </p:cNvSpPr>
          <p:nvPr>
            <p:ph type="body" idx="1"/>
          </p:nvPr>
        </p:nvSpPr>
        <p:spPr>
          <a:xfrm>
            <a:off x="325210" y="1193370"/>
            <a:ext cx="8493579" cy="5664630"/>
          </a:xfrm>
        </p:spPr>
        <p:txBody>
          <a:bodyPr>
            <a:normAutofit fontScale="92500" lnSpcReduction="10000"/>
          </a:bodyPr>
          <a:lstStyle/>
          <a:p>
            <a:pPr marL="0" indent="0" defTabSz="420623">
              <a:spcBef>
                <a:spcPts val="600"/>
              </a:spcBef>
              <a:buSzTx/>
              <a:buNone/>
              <a:defRPr sz="1748" b="1">
                <a:solidFill>
                  <a:srgbClr val="002060"/>
                </a:solidFill>
              </a:defRPr>
            </a:pPr>
            <a:r>
              <a:rPr lang="fr-FR" sz="2800" dirty="0">
                <a:solidFill>
                  <a:srgbClr val="C50B6C"/>
                </a:solidFill>
                <a:cs typeface="Arial" panose="020B0604020202020204" pitchFamily="34" charset="0"/>
              </a:rPr>
              <a:t>Module d’insertion professionnelle</a:t>
            </a:r>
            <a:endParaRPr lang="fr-FR" sz="1800" dirty="0">
              <a:latin typeface="+mn-ea"/>
              <a:cs typeface="Arial" panose="020B0604020202020204" pitchFamily="34" charset="0"/>
            </a:endParaRPr>
          </a:p>
          <a:p>
            <a:pPr>
              <a:buFont typeface="Arial" panose="020B0604020202020204" pitchFamily="34" charset="0"/>
              <a:buChar char="•"/>
            </a:pPr>
            <a:r>
              <a:rPr lang="fr-FR" sz="1900" dirty="0">
                <a:solidFill>
                  <a:schemeClr val="accent1">
                    <a:lumMod val="50000"/>
                  </a:schemeClr>
                </a:solidFill>
              </a:rPr>
              <a:t>Se </a:t>
            </a:r>
            <a:r>
              <a:rPr lang="fr-FR" sz="1900" dirty="0" err="1">
                <a:solidFill>
                  <a:schemeClr val="accent1">
                    <a:lumMod val="50000"/>
                  </a:schemeClr>
                </a:solidFill>
              </a:rPr>
              <a:t>connaître</a:t>
            </a:r>
            <a:r>
              <a:rPr lang="fr-FR" sz="1900" dirty="0">
                <a:solidFill>
                  <a:schemeClr val="accent1">
                    <a:lumMod val="50000"/>
                  </a:schemeClr>
                </a:solidFill>
              </a:rPr>
              <a:t> et valoriser son profil</a:t>
            </a:r>
          </a:p>
          <a:p>
            <a:pPr>
              <a:buFont typeface="Arial" panose="020B0604020202020204" pitchFamily="34" charset="0"/>
              <a:buChar char="•"/>
            </a:pPr>
            <a:r>
              <a:rPr lang="fr-FR" sz="1900" dirty="0" err="1">
                <a:solidFill>
                  <a:schemeClr val="accent1">
                    <a:lumMod val="50000"/>
                  </a:schemeClr>
                </a:solidFill>
              </a:rPr>
              <a:t>Développer</a:t>
            </a:r>
            <a:r>
              <a:rPr lang="fr-FR" sz="1900" dirty="0">
                <a:solidFill>
                  <a:schemeClr val="accent1">
                    <a:lumMod val="50000"/>
                  </a:schemeClr>
                </a:solidFill>
              </a:rPr>
              <a:t> ses capacités d’adaptation</a:t>
            </a:r>
          </a:p>
          <a:p>
            <a:pPr>
              <a:buFont typeface="Arial" panose="020B0604020202020204" pitchFamily="34" charset="0"/>
              <a:buChar char="•"/>
            </a:pPr>
            <a:r>
              <a:rPr lang="fr-FR" sz="1900" dirty="0">
                <a:solidFill>
                  <a:schemeClr val="accent1">
                    <a:lumMod val="50000"/>
                  </a:schemeClr>
                </a:solidFill>
              </a:rPr>
              <a:t>Comprendre l’environnement </a:t>
            </a:r>
            <a:r>
              <a:rPr lang="fr-FR" sz="1900" dirty="0" err="1">
                <a:solidFill>
                  <a:schemeClr val="accent1">
                    <a:lumMod val="50000"/>
                  </a:schemeClr>
                </a:solidFill>
              </a:rPr>
              <a:t>économique</a:t>
            </a:r>
            <a:r>
              <a:rPr lang="fr-FR" sz="1900" dirty="0">
                <a:solidFill>
                  <a:schemeClr val="accent1">
                    <a:lumMod val="50000"/>
                  </a:schemeClr>
                </a:solidFill>
              </a:rPr>
              <a:t>.</a:t>
            </a:r>
            <a:r>
              <a:rPr lang="fr-FR" sz="2400" dirty="0">
                <a:solidFill>
                  <a:schemeClr val="accent1">
                    <a:lumMod val="50000"/>
                  </a:schemeClr>
                </a:solidFill>
              </a:rPr>
              <a:t> </a:t>
            </a:r>
          </a:p>
          <a:p>
            <a:pPr marL="381000" lvl="0" indent="0">
              <a:buNone/>
            </a:pPr>
            <a:endParaRPr lang="fr-FR" sz="1900" dirty="0">
              <a:solidFill>
                <a:schemeClr val="accent1">
                  <a:lumMod val="50000"/>
                </a:schemeClr>
              </a:solidFill>
            </a:endParaRPr>
          </a:p>
          <a:p>
            <a:pPr marL="0" lvl="0" indent="0">
              <a:buNone/>
            </a:pPr>
            <a:r>
              <a:rPr lang="fr-FR" sz="1900" b="1" dirty="0">
                <a:solidFill>
                  <a:srgbClr val="C50B6C"/>
                </a:solidFill>
              </a:rPr>
              <a:t>Axes de travail pour atteindre  ces objectifs : </a:t>
            </a:r>
            <a:endParaRPr lang="fr-FR" sz="1900" b="1" dirty="0">
              <a:solidFill>
                <a:schemeClr val="accent1">
                  <a:lumMod val="50000"/>
                </a:schemeClr>
              </a:solidFill>
            </a:endParaRPr>
          </a:p>
          <a:p>
            <a:pPr marL="719138" indent="-338138"/>
            <a:r>
              <a:rPr lang="fr-FR" sz="1900" b="1" dirty="0">
                <a:solidFill>
                  <a:schemeClr val="accent1">
                    <a:lumMod val="50000"/>
                  </a:schemeClr>
                </a:solidFill>
              </a:rPr>
              <a:t>S’autoévaluer </a:t>
            </a:r>
            <a:r>
              <a:rPr lang="fr-FR" sz="1900" i="1" dirty="0">
                <a:solidFill>
                  <a:schemeClr val="accent1">
                    <a:lumMod val="50000"/>
                  </a:schemeClr>
                </a:solidFill>
              </a:rPr>
              <a:t>(prendre conscience de ses atouts, appréhender ses compétences…)</a:t>
            </a:r>
          </a:p>
          <a:p>
            <a:pPr marL="719138" indent="-338138"/>
            <a:r>
              <a:rPr lang="fr-FR" sz="1900" b="1" dirty="0">
                <a:solidFill>
                  <a:schemeClr val="accent1">
                    <a:lumMod val="50000"/>
                  </a:schemeClr>
                </a:solidFill>
              </a:rPr>
              <a:t>Valoriser ses compétences professionnelles et transversales : </a:t>
            </a:r>
            <a:r>
              <a:rPr lang="fr-FR" sz="1900" i="1" dirty="0">
                <a:solidFill>
                  <a:schemeClr val="accent1">
                    <a:lumMod val="50000"/>
                  </a:schemeClr>
                </a:solidFill>
              </a:rPr>
              <a:t>(valoriser le parcours de l’élève, prendre conscience de ses atouts…)</a:t>
            </a:r>
          </a:p>
          <a:p>
            <a:pPr marL="719138" indent="-338138"/>
            <a:r>
              <a:rPr lang="fr-FR" sz="1900" b="1" dirty="0">
                <a:solidFill>
                  <a:schemeClr val="accent1">
                    <a:lumMod val="50000"/>
                  </a:schemeClr>
                </a:solidFill>
              </a:rPr>
              <a:t>Préparer ses choix et argumenter </a:t>
            </a:r>
            <a:r>
              <a:rPr lang="fr-FR" sz="1900" i="1" dirty="0">
                <a:solidFill>
                  <a:schemeClr val="accent1">
                    <a:lumMod val="50000"/>
                  </a:schemeClr>
                </a:solidFill>
              </a:rPr>
              <a:t>(analyser les alternatives, savoir prendre des décisions)</a:t>
            </a:r>
          </a:p>
          <a:p>
            <a:pPr marL="719138" indent="-338138"/>
            <a:r>
              <a:rPr lang="fr-FR" sz="1900" b="1" dirty="0">
                <a:solidFill>
                  <a:schemeClr val="accent1">
                    <a:lumMod val="50000"/>
                  </a:schemeClr>
                </a:solidFill>
              </a:rPr>
              <a:t>Développer ses compétences « transversales » </a:t>
            </a:r>
            <a:r>
              <a:rPr lang="fr-FR" sz="1900" i="1" dirty="0">
                <a:solidFill>
                  <a:schemeClr val="accent1">
                    <a:lumMod val="50000"/>
                  </a:schemeClr>
                </a:solidFill>
              </a:rPr>
              <a:t>(Autonomie, prise d’initiative, communication, sens du collectif…)</a:t>
            </a:r>
          </a:p>
          <a:p>
            <a:pPr marL="719138" indent="-338138"/>
            <a:r>
              <a:rPr lang="fr-FR" sz="1900" b="1" dirty="0">
                <a:solidFill>
                  <a:schemeClr val="accent1">
                    <a:lumMod val="50000"/>
                  </a:schemeClr>
                </a:solidFill>
              </a:rPr>
              <a:t>Développer sa mobilité </a:t>
            </a:r>
            <a:r>
              <a:rPr lang="fr-FR" sz="1900" i="1" dirty="0">
                <a:solidFill>
                  <a:schemeClr val="accent1">
                    <a:lumMod val="50000"/>
                  </a:schemeClr>
                </a:solidFill>
              </a:rPr>
              <a:t>(Appréhender les freins tant financiers , que physiques ou matériels)</a:t>
            </a:r>
          </a:p>
          <a:p>
            <a:pPr marL="719138" indent="-338138"/>
            <a:r>
              <a:rPr lang="fr-FR" sz="1900" b="1" dirty="0">
                <a:solidFill>
                  <a:schemeClr val="accent1">
                    <a:lumMod val="50000"/>
                  </a:schemeClr>
                </a:solidFill>
              </a:rPr>
              <a:t>Connaitre le monde économique et professionnel </a:t>
            </a:r>
            <a:r>
              <a:rPr lang="fr-FR" sz="1900" i="1" dirty="0">
                <a:solidFill>
                  <a:schemeClr val="accent1">
                    <a:lumMod val="50000"/>
                  </a:schemeClr>
                </a:solidFill>
              </a:rPr>
              <a:t>(Fonctionnement d’une entreprise, perspectives, appréhender les codes et les règles…)</a:t>
            </a:r>
          </a:p>
          <a:p>
            <a:pPr lvl="0"/>
            <a:endParaRPr lang="fr-FR" sz="1900" dirty="0">
              <a:solidFill>
                <a:schemeClr val="accent1">
                  <a:lumMod val="50000"/>
                </a:schemeClr>
              </a:solidFill>
            </a:endParaRPr>
          </a:p>
          <a:p>
            <a:pPr lvl="0"/>
            <a:endParaRPr lang="fr-FR" dirty="0">
              <a:solidFill>
                <a:schemeClr val="accent1">
                  <a:lumMod val="50000"/>
                </a:schemeClr>
              </a:solidFill>
            </a:endParaRPr>
          </a:p>
          <a:p>
            <a:pPr marL="0" indent="0" defTabSz="420623">
              <a:spcBef>
                <a:spcPts val="600"/>
              </a:spcBef>
              <a:buSzTx/>
              <a:buNone/>
              <a:defRPr sz="1748" b="1">
                <a:solidFill>
                  <a:srgbClr val="002060"/>
                </a:solidFill>
              </a:defRPr>
            </a:pPr>
            <a:endParaRPr lang="fr-FR" sz="1800" dirty="0">
              <a:latin typeface="+mn-ea"/>
              <a:cs typeface="Arial" panose="020B0604020202020204" pitchFamily="34" charset="0"/>
            </a:endParaRPr>
          </a:p>
        </p:txBody>
      </p:sp>
      <p:sp>
        <p:nvSpPr>
          <p:cNvPr id="4" name="Espace réservé du numéro de diapositive 3"/>
          <p:cNvSpPr>
            <a:spLocks noGrp="1"/>
          </p:cNvSpPr>
          <p:nvPr>
            <p:ph type="sldNum" sz="quarter" idx="2"/>
          </p:nvPr>
        </p:nvSpPr>
        <p:spPr/>
        <p:txBody>
          <a:bodyPr/>
          <a:lstStyle/>
          <a:p>
            <a:fld id="{86CB4B4D-7CA3-9044-876B-883B54F8677D}" type="slidenum">
              <a:rPr lang="fr-FR" smtClean="0"/>
              <a:t>35</a:t>
            </a:fld>
            <a:endParaRPr lang="fr-FR"/>
          </a:p>
        </p:txBody>
      </p:sp>
    </p:spTree>
    <p:extLst>
      <p:ext uri="{BB962C8B-B14F-4D97-AF65-F5344CB8AC3E}">
        <p14:creationId xmlns:p14="http://schemas.microsoft.com/office/powerpoint/2010/main" val="368112499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Espace réservé du numéro de diapositive 6"/>
          <p:cNvSpPr txBox="1">
            <a:spLocks noGrp="1"/>
          </p:cNvSpPr>
          <p:nvPr>
            <p:ph type="sldNum" sz="quarter" idx="4294967295"/>
          </p:nvPr>
        </p:nvSpPr>
        <p:spPr>
          <a:xfrm>
            <a:off x="8422817" y="6404291"/>
            <a:ext cx="263981"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36</a:t>
            </a:fld>
            <a:endParaRPr/>
          </a:p>
        </p:txBody>
      </p:sp>
      <p:pic>
        <p:nvPicPr>
          <p:cNvPr id="540" name="Pages.jpg" descr="Pages.jpg"/>
          <p:cNvPicPr>
            <a:picLocks noChangeAspect="1"/>
          </p:cNvPicPr>
          <p:nvPr/>
        </p:nvPicPr>
        <p:blipFill>
          <a:blip r:embed="rId2"/>
          <a:stretch>
            <a:fillRect/>
          </a:stretch>
        </p:blipFill>
        <p:spPr>
          <a:xfrm>
            <a:off x="0" y="0"/>
            <a:ext cx="9130063" cy="6858000"/>
          </a:xfrm>
          <a:prstGeom prst="rect">
            <a:avLst/>
          </a:prstGeom>
          <a:ln w="12700">
            <a:miter lim="400000"/>
          </a:ln>
        </p:spPr>
      </p:pic>
      <p:sp>
        <p:nvSpPr>
          <p:cNvPr id="541" name="Rectangle 3"/>
          <p:cNvSpPr/>
          <p:nvPr/>
        </p:nvSpPr>
        <p:spPr>
          <a:xfrm>
            <a:off x="-6164" y="0"/>
            <a:ext cx="9150164" cy="6858000"/>
          </a:xfrm>
          <a:prstGeom prst="rect">
            <a:avLst/>
          </a:prstGeom>
          <a:solidFill>
            <a:srgbClr val="20A69E">
              <a:alpha val="88000"/>
            </a:srgbClr>
          </a:soli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defRPr>
            </a:pPr>
            <a:endParaRPr/>
          </a:p>
        </p:txBody>
      </p:sp>
      <p:sp>
        <p:nvSpPr>
          <p:cNvPr id="542" name="Rectangle 9"/>
          <p:cNvSpPr/>
          <p:nvPr/>
        </p:nvSpPr>
        <p:spPr>
          <a:xfrm>
            <a:off x="1799769" y="2000250"/>
            <a:ext cx="5443617" cy="2862734"/>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543" name="Titre 1"/>
          <p:cNvSpPr txBox="1">
            <a:spLocks noGrp="1"/>
          </p:cNvSpPr>
          <p:nvPr>
            <p:ph type="ctrTitle"/>
          </p:nvPr>
        </p:nvSpPr>
        <p:spPr>
          <a:xfrm>
            <a:off x="1799769" y="2495550"/>
            <a:ext cx="5443618" cy="2367434"/>
          </a:xfrm>
          <a:prstGeom prst="rect">
            <a:avLst/>
          </a:prstGeom>
        </p:spPr>
        <p:txBody>
          <a:bodyPr anchor="ctr"/>
          <a:lstStyle/>
          <a:p>
            <a:pPr defTabSz="264032">
              <a:defRPr sz="2772" b="1">
                <a:solidFill>
                  <a:srgbClr val="C40B74"/>
                </a:solidFill>
                <a:latin typeface="Martel Sans Black"/>
                <a:ea typeface="Martel Sans Black"/>
                <a:cs typeface="Martel Sans Black"/>
                <a:sym typeface="Martel Sans Black"/>
              </a:defRPr>
            </a:pPr>
            <a:br>
              <a:rPr dirty="0"/>
            </a:br>
            <a:r>
              <a:rPr lang="fr-FR" dirty="0"/>
              <a:t>Le chef d’œuvre  </a:t>
            </a:r>
            <a:endParaRPr lang="fr-FR" sz="2156" dirty="0"/>
          </a:p>
          <a:p>
            <a:pPr defTabSz="264032">
              <a:defRPr sz="2772" b="1">
                <a:solidFill>
                  <a:srgbClr val="C13B77"/>
                </a:solidFill>
                <a:latin typeface="Martel Sans Black"/>
                <a:ea typeface="Martel Sans Black"/>
                <a:cs typeface="Martel Sans Black"/>
                <a:sym typeface="Martel Sans Black"/>
              </a:defRPr>
            </a:pPr>
            <a:endParaRPr sz="2156" dirty="0"/>
          </a:p>
          <a:p>
            <a:pPr defTabSz="264032">
              <a:defRPr sz="2156" b="1">
                <a:solidFill>
                  <a:srgbClr val="C40B74"/>
                </a:solidFill>
                <a:latin typeface="Martel Sans Black"/>
                <a:ea typeface="Martel Sans Black"/>
                <a:cs typeface="Martel Sans Black"/>
                <a:sym typeface="Martel Sans Black"/>
              </a:defRPr>
            </a:pPr>
            <a:br>
              <a:rPr dirty="0"/>
            </a:br>
            <a:br>
              <a:rPr dirty="0"/>
            </a:br>
            <a:endParaRPr dirty="0"/>
          </a:p>
        </p:txBody>
      </p:sp>
      <p:pic>
        <p:nvPicPr>
          <p:cNvPr id="544" name="Logo+Appellation_blc.png" descr="Logo+Appellation_blc.png"/>
          <p:cNvPicPr>
            <a:picLocks noChangeAspect="1"/>
          </p:cNvPicPr>
          <p:nvPr/>
        </p:nvPicPr>
        <p:blipFill>
          <a:blip r:embed="rId3"/>
          <a:stretch>
            <a:fillRect/>
          </a:stretch>
        </p:blipFill>
        <p:spPr>
          <a:xfrm>
            <a:off x="8162297" y="153819"/>
            <a:ext cx="866713" cy="643407"/>
          </a:xfrm>
          <a:prstGeom prst="rect">
            <a:avLst/>
          </a:prstGeom>
          <a:ln w="12700">
            <a:miter lim="400000"/>
          </a:ln>
        </p:spPr>
      </p:pic>
      <p:sp>
        <p:nvSpPr>
          <p:cNvPr id="545" name="Espace réservé du numéro de diapositive 7"/>
          <p:cNvSpPr txBox="1"/>
          <p:nvPr/>
        </p:nvSpPr>
        <p:spPr>
          <a:xfrm>
            <a:off x="8265886" y="6216751"/>
            <a:ext cx="420916" cy="218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900">
                <a:solidFill>
                  <a:srgbClr val="888888"/>
                </a:solidFill>
              </a:defRPr>
            </a:lvl1pPr>
          </a:lstStyle>
          <a:p>
            <a:r>
              <a:t>2</a:t>
            </a:r>
          </a:p>
        </p:txBody>
      </p:sp>
    </p:spTree>
    <p:extLst>
      <p:ext uri="{BB962C8B-B14F-4D97-AF65-F5344CB8AC3E}">
        <p14:creationId xmlns:p14="http://schemas.microsoft.com/office/powerpoint/2010/main" val="133558800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Titre 1"/>
          <p:cNvSpPr txBox="1">
            <a:spLocks noGrp="1"/>
          </p:cNvSpPr>
          <p:nvPr>
            <p:ph type="title"/>
          </p:nvPr>
        </p:nvSpPr>
        <p:spPr>
          <a:xfrm>
            <a:off x="457200" y="419098"/>
            <a:ext cx="8229600" cy="1143002"/>
          </a:xfrm>
          <a:prstGeom prst="rect">
            <a:avLst/>
          </a:prstGeom>
        </p:spPr>
        <p:txBody>
          <a:bodyPr/>
          <a:lstStyle>
            <a:lvl1pPr algn="l">
              <a:defRPr sz="2800" b="1">
                <a:solidFill>
                  <a:srgbClr val="FFFFFF"/>
                </a:solidFill>
                <a:latin typeface="Martel Sans Black"/>
                <a:ea typeface="Martel Sans Black"/>
                <a:cs typeface="Martel Sans Black"/>
                <a:sym typeface="Martel Sans Black"/>
              </a:defRPr>
            </a:lvl1pPr>
          </a:lstStyle>
          <a:p>
            <a:r>
              <a:t>Le chef-d’œuvre </a:t>
            </a:r>
          </a:p>
        </p:txBody>
      </p:sp>
      <p:sp>
        <p:nvSpPr>
          <p:cNvPr id="631" name="Espace réservé du texte 2"/>
          <p:cNvSpPr txBox="1">
            <a:spLocks noGrp="1"/>
          </p:cNvSpPr>
          <p:nvPr>
            <p:ph type="body" idx="1"/>
          </p:nvPr>
        </p:nvSpPr>
        <p:spPr>
          <a:xfrm>
            <a:off x="457200" y="990600"/>
            <a:ext cx="8229600" cy="5562600"/>
          </a:xfrm>
          <a:prstGeom prst="rect">
            <a:avLst/>
          </a:prstGeom>
        </p:spPr>
        <p:txBody>
          <a:bodyPr/>
          <a:lstStyle/>
          <a:p>
            <a:pPr defTabSz="384047">
              <a:spcBef>
                <a:spcPts val="500"/>
              </a:spcBef>
              <a:buSzTx/>
              <a:buFont typeface="Wingdings" panose="05000000000000000000" pitchFamily="2" charset="2"/>
              <a:buChar char="ü"/>
              <a:defRPr sz="1595">
                <a:solidFill>
                  <a:srgbClr val="002060"/>
                </a:solidFill>
              </a:defRPr>
            </a:pPr>
            <a:r>
              <a:rPr lang="fr-FR" dirty="0">
                <a:cs typeface="Arial" panose="020B0604020202020204" pitchFamily="34" charset="0"/>
              </a:rPr>
              <a:t>Pour tous les élèves de </a:t>
            </a:r>
            <a:r>
              <a:rPr lang="fr-FR" b="1" dirty="0">
                <a:solidFill>
                  <a:srgbClr val="C13B77"/>
                </a:solidFill>
                <a:cs typeface="Arial" panose="020B0604020202020204" pitchFamily="34" charset="0"/>
              </a:rPr>
              <a:t>CAP </a:t>
            </a:r>
            <a:r>
              <a:rPr lang="fr-FR" dirty="0">
                <a:cs typeface="Arial" panose="020B0604020202020204" pitchFamily="34" charset="0"/>
              </a:rPr>
              <a:t>ou de </a:t>
            </a:r>
            <a:r>
              <a:rPr lang="fr-FR" b="1" dirty="0">
                <a:solidFill>
                  <a:srgbClr val="C13B77"/>
                </a:solidFill>
                <a:cs typeface="Arial" panose="020B0604020202020204" pitchFamily="34" charset="0"/>
              </a:rPr>
              <a:t>bac pro</a:t>
            </a:r>
            <a:r>
              <a:rPr lang="fr-FR" dirty="0">
                <a:cs typeface="Arial" panose="020B0604020202020204" pitchFamily="34" charset="0"/>
              </a:rPr>
              <a:t>, </a:t>
            </a:r>
            <a:r>
              <a:rPr lang="fr-FR" b="1" dirty="0">
                <a:solidFill>
                  <a:srgbClr val="C13B77"/>
                </a:solidFill>
                <a:cs typeface="Arial" panose="020B0604020202020204" pitchFamily="34" charset="0"/>
              </a:rPr>
              <a:t>apprentis</a:t>
            </a:r>
            <a:r>
              <a:rPr lang="fr-FR" dirty="0">
                <a:cs typeface="Arial" panose="020B0604020202020204" pitchFamily="34" charset="0"/>
              </a:rPr>
              <a:t> ou </a:t>
            </a:r>
            <a:r>
              <a:rPr lang="fr-FR" b="1" dirty="0">
                <a:solidFill>
                  <a:srgbClr val="C13B77"/>
                </a:solidFill>
                <a:cs typeface="Arial" panose="020B0604020202020204" pitchFamily="34" charset="0"/>
              </a:rPr>
              <a:t>scolaires</a:t>
            </a:r>
            <a:r>
              <a:rPr lang="fr-FR" dirty="0">
                <a:cs typeface="Arial" panose="020B0604020202020204" pitchFamily="34" charset="0"/>
              </a:rPr>
              <a:t> </a:t>
            </a:r>
          </a:p>
          <a:p>
            <a:pPr defTabSz="384047">
              <a:spcBef>
                <a:spcPts val="500"/>
              </a:spcBef>
              <a:buSzTx/>
              <a:buFont typeface="Wingdings" panose="05000000000000000000" pitchFamily="2" charset="2"/>
              <a:buChar char="ü"/>
              <a:defRPr sz="1595">
                <a:solidFill>
                  <a:srgbClr val="002060"/>
                </a:solidFill>
              </a:defRPr>
            </a:pPr>
            <a:r>
              <a:rPr lang="fr-FR" dirty="0">
                <a:cs typeface="Arial" panose="020B0604020202020204" pitchFamily="34" charset="0"/>
              </a:rPr>
              <a:t>C’est une réalisation, </a:t>
            </a:r>
            <a:r>
              <a:rPr lang="fr-FR" dirty="0">
                <a:solidFill>
                  <a:srgbClr val="C13B77"/>
                </a:solidFill>
                <a:cs typeface="Arial" panose="020B0604020202020204" pitchFamily="34" charset="0"/>
              </a:rPr>
              <a:t>collective </a:t>
            </a:r>
            <a:r>
              <a:rPr lang="fr-FR" dirty="0">
                <a:solidFill>
                  <a:srgbClr val="000000"/>
                </a:solidFill>
                <a:cs typeface="Arial" panose="020B0604020202020204" pitchFamily="34" charset="0"/>
              </a:rPr>
              <a:t>ou</a:t>
            </a:r>
            <a:r>
              <a:rPr lang="fr-FR" dirty="0">
                <a:solidFill>
                  <a:srgbClr val="C13B77"/>
                </a:solidFill>
                <a:cs typeface="Arial" panose="020B0604020202020204" pitchFamily="34" charset="0"/>
              </a:rPr>
              <a:t> individuelle</a:t>
            </a:r>
            <a:r>
              <a:rPr lang="fr-FR" dirty="0">
                <a:cs typeface="Arial" panose="020B0604020202020204" pitchFamily="34" charset="0"/>
              </a:rPr>
              <a:t>, qui permet d’exprimer des talents en lien avec le métier futur et de valoriser les compétences du jeune.</a:t>
            </a:r>
          </a:p>
          <a:p>
            <a:pPr defTabSz="384047">
              <a:spcBef>
                <a:spcPts val="500"/>
              </a:spcBef>
              <a:buSzTx/>
              <a:buFont typeface="Wingdings" panose="05000000000000000000" pitchFamily="2" charset="2"/>
              <a:buChar char="ü"/>
              <a:defRPr sz="1595">
                <a:solidFill>
                  <a:srgbClr val="002060"/>
                </a:solidFill>
              </a:defRPr>
            </a:pPr>
            <a:r>
              <a:rPr lang="fr-FR" dirty="0">
                <a:cs typeface="Arial" panose="020B0604020202020204" pitchFamily="34" charset="0"/>
              </a:rPr>
              <a:t>C’est un </a:t>
            </a:r>
            <a:r>
              <a:rPr lang="fr-FR" dirty="0">
                <a:solidFill>
                  <a:srgbClr val="C13B77"/>
                </a:solidFill>
                <a:cs typeface="Arial" panose="020B0604020202020204" pitchFamily="34" charset="0"/>
              </a:rPr>
              <a:t>travail collaboratif :</a:t>
            </a:r>
            <a:r>
              <a:rPr lang="fr-FR" dirty="0">
                <a:solidFill>
                  <a:srgbClr val="E70086"/>
                </a:solidFill>
                <a:cs typeface="Arial" panose="020B0604020202020204" pitchFamily="34" charset="0"/>
              </a:rPr>
              <a:t> </a:t>
            </a:r>
            <a:r>
              <a:rPr lang="fr-FR" dirty="0">
                <a:cs typeface="Arial" panose="020B0604020202020204" pitchFamily="34" charset="0"/>
              </a:rPr>
              <a:t>plusieurs apprentis d’une même classe ou d’une même spécialité, ou de spécialités différentes, ou d’établissements différents, ou avec une entreprise</a:t>
            </a:r>
          </a:p>
          <a:p>
            <a:pPr marL="0" indent="0" defTabSz="384047">
              <a:spcBef>
                <a:spcPts val="500"/>
              </a:spcBef>
              <a:buSzTx/>
              <a:buNone/>
              <a:defRPr sz="1595">
                <a:solidFill>
                  <a:srgbClr val="002060"/>
                </a:solidFill>
              </a:defRPr>
            </a:pPr>
            <a:endParaRPr lang="fr-FR" dirty="0">
              <a:cs typeface="Arial" panose="020B0604020202020204" pitchFamily="34" charset="0"/>
            </a:endParaRPr>
          </a:p>
          <a:p>
            <a:pPr marL="0" indent="0" defTabSz="384047">
              <a:spcBef>
                <a:spcPts val="500"/>
              </a:spcBef>
              <a:buSzTx/>
              <a:buNone/>
              <a:defRPr sz="1595">
                <a:solidFill>
                  <a:srgbClr val="002060"/>
                </a:solidFill>
              </a:defRPr>
            </a:pPr>
            <a:r>
              <a:rPr lang="fr-FR" dirty="0">
                <a:cs typeface="Arial" panose="020B0604020202020204" pitchFamily="34" charset="0"/>
              </a:rPr>
              <a:t>Le chef d’</a:t>
            </a:r>
            <a:r>
              <a:rPr lang="fr-FR" dirty="0" err="1">
                <a:cs typeface="Arial" panose="020B0604020202020204" pitchFamily="34" charset="0"/>
              </a:rPr>
              <a:t>oeuvre</a:t>
            </a:r>
            <a:r>
              <a:rPr lang="fr-FR" dirty="0">
                <a:cs typeface="Arial" panose="020B0604020202020204" pitchFamily="34" charset="0"/>
              </a:rPr>
              <a:t> peut prendre </a:t>
            </a:r>
            <a:r>
              <a:rPr lang="fr-FR" b="1" dirty="0">
                <a:solidFill>
                  <a:srgbClr val="002060"/>
                </a:solidFill>
                <a:cs typeface="Arial" panose="020B0604020202020204" pitchFamily="34" charset="0"/>
              </a:rPr>
              <a:t>toute forme</a:t>
            </a:r>
            <a:r>
              <a:rPr lang="fr-FR" dirty="0">
                <a:solidFill>
                  <a:srgbClr val="002060"/>
                </a:solidFill>
                <a:cs typeface="Arial" panose="020B0604020202020204" pitchFamily="34" charset="0"/>
              </a:rPr>
              <a:t> </a:t>
            </a:r>
            <a:r>
              <a:rPr lang="fr-FR" dirty="0">
                <a:cs typeface="Arial" panose="020B0604020202020204" pitchFamily="34" charset="0"/>
              </a:rPr>
              <a:t>(matérielle ou immatérielle) : </a:t>
            </a:r>
            <a:r>
              <a:rPr lang="fr-FR" dirty="0">
                <a:solidFill>
                  <a:srgbClr val="002060"/>
                </a:solidFill>
                <a:cs typeface="Arial" panose="020B0604020202020204" pitchFamily="34" charset="0"/>
              </a:rPr>
              <a:t>c’est une </a:t>
            </a:r>
            <a:r>
              <a:rPr lang="fr-FR" dirty="0">
                <a:solidFill>
                  <a:srgbClr val="C13B77"/>
                </a:solidFill>
                <a:cs typeface="Arial" panose="020B0604020202020204" pitchFamily="34" charset="0"/>
              </a:rPr>
              <a:t>production pluridisciplinaire </a:t>
            </a:r>
          </a:p>
          <a:p>
            <a:pPr marL="0" indent="0" defTabSz="384047">
              <a:spcBef>
                <a:spcPts val="500"/>
              </a:spcBef>
              <a:buSzTx/>
              <a:buNone/>
              <a:defRPr sz="1595">
                <a:solidFill>
                  <a:srgbClr val="002060"/>
                </a:solidFill>
              </a:defRPr>
            </a:pPr>
            <a:r>
              <a:rPr lang="fr-FR" dirty="0">
                <a:cs typeface="Arial" panose="020B0604020202020204" pitchFamily="34" charset="0"/>
              </a:rPr>
              <a:t>Il sert à développer puis à évaluer la capacité de l’élève ou apprenti à mobiliser des </a:t>
            </a:r>
            <a:r>
              <a:rPr lang="fr-FR" b="1" dirty="0">
                <a:solidFill>
                  <a:srgbClr val="C13B77"/>
                </a:solidFill>
                <a:cs typeface="Arial" panose="020B0604020202020204" pitchFamily="34" charset="0"/>
              </a:rPr>
              <a:t>connaissances générales et professionnelles. </a:t>
            </a:r>
          </a:p>
          <a:p>
            <a:pPr marL="0" indent="0" defTabSz="384047">
              <a:spcBef>
                <a:spcPts val="500"/>
              </a:spcBef>
              <a:buSzTx/>
              <a:buNone/>
              <a:defRPr sz="1595">
                <a:solidFill>
                  <a:srgbClr val="002060"/>
                </a:solidFill>
              </a:defRPr>
            </a:pPr>
            <a:endParaRPr lang="fr-FR" dirty="0">
              <a:solidFill>
                <a:srgbClr val="E70086"/>
              </a:solidFill>
              <a:cs typeface="Arial" panose="020B0604020202020204" pitchFamily="34" charset="0"/>
            </a:endParaRPr>
          </a:p>
          <a:p>
            <a:pPr marL="0" indent="0" defTabSz="384047">
              <a:spcBef>
                <a:spcPts val="500"/>
              </a:spcBef>
              <a:buSzTx/>
              <a:buNone/>
              <a:defRPr sz="1595">
                <a:solidFill>
                  <a:srgbClr val="7030A0"/>
                </a:solidFill>
              </a:defRPr>
            </a:pPr>
            <a:r>
              <a:rPr lang="fr-FR" dirty="0">
                <a:cs typeface="Arial" panose="020B0604020202020204" pitchFamily="34" charset="0"/>
              </a:rPr>
              <a:t>					</a:t>
            </a:r>
            <a:r>
              <a:rPr lang="fr-FR" b="1" dirty="0">
                <a:solidFill>
                  <a:srgbClr val="002060"/>
                </a:solidFill>
                <a:cs typeface="Arial" panose="020B0604020202020204" pitchFamily="34" charset="0"/>
              </a:rPr>
              <a:t>56 h de formation en 1</a:t>
            </a:r>
            <a:r>
              <a:rPr lang="fr-FR" b="1" baseline="29619" dirty="0">
                <a:solidFill>
                  <a:srgbClr val="002060"/>
                </a:solidFill>
                <a:cs typeface="Arial" panose="020B0604020202020204" pitchFamily="34" charset="0"/>
              </a:rPr>
              <a:t>ère</a:t>
            </a:r>
            <a:r>
              <a:rPr lang="fr-FR" b="1" dirty="0">
                <a:solidFill>
                  <a:srgbClr val="002060"/>
                </a:solidFill>
                <a:cs typeface="Arial" panose="020B0604020202020204" pitchFamily="34" charset="0"/>
              </a:rPr>
              <a:t> / 52 h en T</a:t>
            </a:r>
          </a:p>
          <a:p>
            <a:pPr marL="0" indent="0" defTabSz="384047">
              <a:spcBef>
                <a:spcPts val="500"/>
              </a:spcBef>
              <a:buSzTx/>
              <a:buNone/>
              <a:defRPr sz="1595">
                <a:solidFill>
                  <a:srgbClr val="7030A0"/>
                </a:solidFill>
              </a:defRPr>
            </a:pPr>
            <a:endParaRPr lang="fr-FR" b="1" dirty="0">
              <a:solidFill>
                <a:srgbClr val="C13B77"/>
              </a:solidFill>
              <a:cs typeface="Arial" panose="020B0604020202020204" pitchFamily="34" charset="0"/>
            </a:endParaRPr>
          </a:p>
          <a:p>
            <a:pPr marL="0" indent="0" algn="just" defTabSz="384047">
              <a:spcBef>
                <a:spcPts val="500"/>
              </a:spcBef>
              <a:buSzTx/>
              <a:buNone/>
              <a:defRPr sz="1595" b="1">
                <a:solidFill>
                  <a:srgbClr val="C13B77"/>
                </a:solidFill>
              </a:defRPr>
            </a:pPr>
            <a:r>
              <a:rPr lang="fr-FR" dirty="0">
                <a:solidFill>
                  <a:srgbClr val="002060"/>
                </a:solidFill>
                <a:cs typeface="Arial" panose="020B0604020202020204" pitchFamily="34" charset="0"/>
              </a:rPr>
              <a:t>Une évaluation selon deux modalités :</a:t>
            </a:r>
          </a:p>
          <a:p>
            <a:pPr marL="669798" lvl="1" indent="-285750" algn="just" defTabSz="384047">
              <a:spcBef>
                <a:spcPts val="500"/>
              </a:spcBef>
              <a:buFont typeface="Wingdings" panose="05000000000000000000" pitchFamily="2" charset="2"/>
              <a:buChar char="Ø"/>
              <a:defRPr sz="1595">
                <a:solidFill>
                  <a:srgbClr val="002060"/>
                </a:solidFill>
              </a:defRPr>
            </a:pPr>
            <a:r>
              <a:rPr lang="fr-FR" dirty="0">
                <a:cs typeface="Arial" panose="020B0604020202020204" pitchFamily="34" charset="0"/>
              </a:rPr>
              <a:t>50% en contrôle par notes régulièrement portées tout au long du cursus sur le livret scolaire (élèves) ou le livret de formation (apprentis)</a:t>
            </a:r>
          </a:p>
          <a:p>
            <a:pPr marL="669798" lvl="1" indent="-285750" algn="just" defTabSz="384047">
              <a:spcBef>
                <a:spcPts val="500"/>
              </a:spcBef>
              <a:buFont typeface="Wingdings" panose="05000000000000000000" pitchFamily="2" charset="2"/>
              <a:buChar char="Ø"/>
              <a:defRPr sz="1595">
                <a:solidFill>
                  <a:srgbClr val="002060"/>
                </a:solidFill>
              </a:defRPr>
            </a:pPr>
            <a:r>
              <a:rPr lang="fr-FR" dirty="0">
                <a:cs typeface="Arial" panose="020B0604020202020204" pitchFamily="34" charset="0"/>
              </a:rPr>
              <a:t>50% avec la présentation orale terminale : capacité d’analyse et de transposition de l’expérience vécue</a:t>
            </a: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t>37</a:t>
            </a:fld>
            <a:endParaRPr lang="fr-F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Titre 1"/>
          <p:cNvSpPr txBox="1">
            <a:spLocks noGrp="1"/>
          </p:cNvSpPr>
          <p:nvPr>
            <p:ph type="title"/>
          </p:nvPr>
        </p:nvSpPr>
        <p:spPr>
          <a:xfrm>
            <a:off x="325211" y="291891"/>
            <a:ext cx="8229600" cy="1143002"/>
          </a:xfrm>
          <a:prstGeom prst="rect">
            <a:avLst/>
          </a:prstGeom>
        </p:spPr>
        <p:txBody>
          <a:bodyPr/>
          <a:lstStyle>
            <a:lvl1pPr algn="l">
              <a:defRPr sz="3200" b="1">
                <a:solidFill>
                  <a:srgbClr val="FFFFFF"/>
                </a:solidFill>
              </a:defRPr>
            </a:lvl1pPr>
          </a:lstStyle>
          <a:p>
            <a:r>
              <a:rPr lang="fr-FR" dirty="0"/>
              <a:t>Quelques ressources </a:t>
            </a:r>
          </a:p>
        </p:txBody>
      </p:sp>
      <p:sp>
        <p:nvSpPr>
          <p:cNvPr id="651" name="https://vimeo.com/300437130"/>
          <p:cNvSpPr txBox="1"/>
          <p:nvPr/>
        </p:nvSpPr>
        <p:spPr>
          <a:xfrm>
            <a:off x="938082" y="3154977"/>
            <a:ext cx="7678722" cy="324447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spcBef>
                <a:spcPts val="700"/>
              </a:spcBef>
              <a:defRPr sz="2800"/>
            </a:pPr>
            <a:endParaRPr lang="fr-FR" u="sng" dirty="0">
              <a:solidFill>
                <a:srgbClr val="0000FF"/>
              </a:solidFill>
              <a:uFill>
                <a:solidFill>
                  <a:srgbClr val="0000FF"/>
                </a:solidFill>
              </a:uFill>
              <a:latin typeface="Arial" panose="020B0604020202020204" pitchFamily="34" charset="0"/>
              <a:cs typeface="Arial" panose="020B0604020202020204" pitchFamily="34" charset="0"/>
              <a:hlinkClick r:id="rId3"/>
            </a:endParaRPr>
          </a:p>
          <a:p>
            <a:pPr>
              <a:spcBef>
                <a:spcPts val="700"/>
              </a:spcBef>
              <a:defRPr sz="2800" u="sng">
                <a:solidFill>
                  <a:srgbClr val="0000FF"/>
                </a:solidFill>
                <a:uFill>
                  <a:solidFill>
                    <a:srgbClr val="0000FF"/>
                  </a:solidFill>
                </a:uFill>
              </a:defRPr>
            </a:pPr>
            <a:endParaRPr sz="1600" dirty="0">
              <a:latin typeface="Arial" panose="020B0604020202020204" pitchFamily="34" charset="0"/>
              <a:cs typeface="Arial" panose="020B0604020202020204" pitchFamily="34" charset="0"/>
            </a:endParaRPr>
          </a:p>
          <a:p>
            <a:pPr>
              <a:spcBef>
                <a:spcPts val="700"/>
              </a:spcBef>
              <a:defRPr sz="2800"/>
            </a:pPr>
            <a:r>
              <a:rPr sz="1700" u="sng" dirty="0">
                <a:solidFill>
                  <a:srgbClr val="0000FF"/>
                </a:solidFill>
                <a:uFill>
                  <a:solidFill>
                    <a:srgbClr val="0000FF"/>
                  </a:solidFill>
                </a:uFill>
                <a:latin typeface="Arial" panose="020B0604020202020204" pitchFamily="34" charset="0"/>
                <a:cs typeface="Arial" panose="020B0604020202020204" pitchFamily="34" charset="0"/>
                <a:hlinkClick r:id="rId4"/>
              </a:rPr>
              <a:t>https://www.youtube.com/watch?v=0uKJONhgNCw&amp;feature=youtu.be</a:t>
            </a:r>
            <a:endParaRPr sz="1700" dirty="0">
              <a:latin typeface="Arial" panose="020B0604020202020204" pitchFamily="34" charset="0"/>
              <a:cs typeface="Arial" panose="020B0604020202020204" pitchFamily="34" charset="0"/>
            </a:endParaRPr>
          </a:p>
          <a:p>
            <a:pPr>
              <a:spcBef>
                <a:spcPts val="700"/>
              </a:spcBef>
              <a:defRPr sz="2800" u="sng">
                <a:solidFill>
                  <a:srgbClr val="0000FF"/>
                </a:solidFill>
                <a:uFill>
                  <a:solidFill>
                    <a:srgbClr val="0000FF"/>
                  </a:solidFill>
                </a:uFill>
              </a:defRPr>
            </a:pPr>
            <a:endParaRPr sz="1700" dirty="0">
              <a:latin typeface="Arial" panose="020B0604020202020204" pitchFamily="34" charset="0"/>
              <a:cs typeface="Arial" panose="020B0604020202020204" pitchFamily="34" charset="0"/>
            </a:endParaRPr>
          </a:p>
          <a:p>
            <a:pPr>
              <a:spcBef>
                <a:spcPts val="700"/>
              </a:spcBef>
              <a:defRPr sz="2800" u="sng">
                <a:solidFill>
                  <a:srgbClr val="0000FF"/>
                </a:solidFill>
                <a:uFill>
                  <a:solidFill>
                    <a:srgbClr val="0000FF"/>
                  </a:solidFill>
                </a:uFill>
              </a:defRPr>
            </a:pPr>
            <a:r>
              <a:rPr sz="1700" dirty="0">
                <a:latin typeface="Arial" panose="020B0604020202020204" pitchFamily="34" charset="0"/>
                <a:cs typeface="Arial" panose="020B0604020202020204" pitchFamily="34" charset="0"/>
                <a:hlinkClick r:id="rId5"/>
              </a:rPr>
              <a:t>https://vimeo.com/300437130</a:t>
            </a:r>
            <a:endParaRPr lang="fr-FR" sz="1700" dirty="0">
              <a:latin typeface="Arial" panose="020B0604020202020204" pitchFamily="34" charset="0"/>
              <a:cs typeface="Arial" panose="020B0604020202020204" pitchFamily="34" charset="0"/>
              <a:hlinkClick r:id="rId5"/>
            </a:endParaRPr>
          </a:p>
          <a:p>
            <a:pPr>
              <a:spcBef>
                <a:spcPts val="700"/>
              </a:spcBef>
              <a:defRPr sz="2800" u="sng">
                <a:solidFill>
                  <a:srgbClr val="0000FF"/>
                </a:solidFill>
                <a:uFill>
                  <a:solidFill>
                    <a:srgbClr val="0000FF"/>
                  </a:solidFill>
                </a:uFill>
              </a:defRPr>
            </a:pPr>
            <a:endParaRPr lang="fr-FR" sz="1700" dirty="0">
              <a:latin typeface="Arial" panose="020B0604020202020204" pitchFamily="34" charset="0"/>
              <a:cs typeface="Arial" panose="020B0604020202020204" pitchFamily="34" charset="0"/>
              <a:hlinkClick r:id="rId5"/>
            </a:endParaRPr>
          </a:p>
          <a:p>
            <a:pPr>
              <a:spcBef>
                <a:spcPts val="700"/>
              </a:spcBef>
              <a:defRPr sz="2800" u="sng">
                <a:solidFill>
                  <a:srgbClr val="0000FF"/>
                </a:solidFill>
                <a:uFill>
                  <a:solidFill>
                    <a:srgbClr val="0000FF"/>
                  </a:solidFill>
                </a:uFill>
              </a:defRPr>
            </a:pPr>
            <a:endParaRPr lang="fr-FR" sz="1700" dirty="0">
              <a:latin typeface="Arial" panose="020B0604020202020204" pitchFamily="34" charset="0"/>
              <a:cs typeface="Arial" panose="020B0604020202020204" pitchFamily="34" charset="0"/>
              <a:hlinkClick r:id="rId5"/>
            </a:endParaRPr>
          </a:p>
          <a:p>
            <a:pPr lvl="0"/>
            <a:r>
              <a:rPr lang="fr-FR" dirty="0">
                <a:solidFill>
                  <a:srgbClr val="002060"/>
                </a:solidFill>
                <a:cs typeface="Arial" panose="020B0604020202020204" pitchFamily="34" charset="0"/>
              </a:rPr>
              <a:t>Le site d’Excellence Pro</a:t>
            </a:r>
          </a:p>
          <a:p>
            <a:pPr>
              <a:spcBef>
                <a:spcPts val="700"/>
              </a:spcBef>
              <a:defRPr sz="2800" u="sng">
                <a:solidFill>
                  <a:srgbClr val="0000FF"/>
                </a:solidFill>
                <a:uFill>
                  <a:solidFill>
                    <a:srgbClr val="0000FF"/>
                  </a:solidFill>
                </a:uFill>
              </a:defRPr>
            </a:pPr>
            <a:endParaRPr sz="1700" dirty="0">
              <a:latin typeface="Arial" panose="020B0604020202020204" pitchFamily="34" charset="0"/>
              <a:cs typeface="Arial" panose="020B0604020202020204" pitchFamily="34" charset="0"/>
              <a:hlinkClick r:id="rId5"/>
            </a:endParaRP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t>38</a:t>
            </a:fld>
            <a:endParaRPr lang="fr-FR"/>
          </a:p>
        </p:txBody>
      </p:sp>
      <p:sp>
        <p:nvSpPr>
          <p:cNvPr id="3" name="ZoneTexte 2"/>
          <p:cNvSpPr txBox="1"/>
          <p:nvPr/>
        </p:nvSpPr>
        <p:spPr>
          <a:xfrm>
            <a:off x="938082" y="1002276"/>
            <a:ext cx="6354305" cy="2862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lang="fr-FR" dirty="0">
              <a:solidFill>
                <a:srgbClr val="002060"/>
              </a:solidFill>
              <a:cs typeface="Arial" panose="020B0604020202020204" pitchFamily="34" charset="0"/>
            </a:endParaRPr>
          </a:p>
          <a:p>
            <a:pPr marL="0" marR="0" indent="0" algn="l" defTabSz="4572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2060"/>
              </a:solidFill>
              <a:effectLst/>
              <a:uFillTx/>
              <a:cs typeface="Arial" panose="020B0604020202020204" pitchFamily="34" charset="0"/>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2060"/>
              </a:solidFill>
              <a:effectLst/>
              <a:uFillTx/>
              <a:cs typeface="Arial" panose="020B0604020202020204" pitchFamily="34" charset="0"/>
              <a:sym typeface="Calibri"/>
            </a:endParaRPr>
          </a:p>
          <a:p>
            <a:pPr marL="0" marR="0" indent="0" algn="l" defTabSz="457200" rtl="0" fontAlgn="auto" latinLnBrk="0" hangingPunct="0">
              <a:lnSpc>
                <a:spcPct val="100000"/>
              </a:lnSpc>
              <a:spcBef>
                <a:spcPts val="0"/>
              </a:spcBef>
              <a:spcAft>
                <a:spcPts val="0"/>
              </a:spcAft>
              <a:buClrTx/>
              <a:buSzTx/>
              <a:buFontTx/>
              <a:buNone/>
              <a:tabLst/>
            </a:pPr>
            <a:r>
              <a:rPr lang="fr-FR" dirty="0">
                <a:solidFill>
                  <a:srgbClr val="002060"/>
                </a:solidFill>
                <a:cs typeface="Arial" panose="020B0604020202020204" pitchFamily="34" charset="0"/>
              </a:rPr>
              <a:t>Des vidéos : </a:t>
            </a:r>
          </a:p>
          <a:p>
            <a:r>
              <a:rPr kumimoji="0" lang="fr-FR" sz="1800" b="0" i="0" u="none" strike="noStrike" cap="none" spc="0" normalizeH="0" baseline="0" dirty="0">
                <a:ln>
                  <a:noFill/>
                </a:ln>
                <a:solidFill>
                  <a:srgbClr val="002060"/>
                </a:solidFill>
                <a:effectLst/>
                <a:uFillTx/>
                <a:cs typeface="Arial" panose="020B0604020202020204" pitchFamily="34" charset="0"/>
                <a:sym typeface="Calibri"/>
              </a:rPr>
              <a:t>Avec </a:t>
            </a:r>
            <a:r>
              <a:rPr kumimoji="0" lang="fr-FR" sz="1800" b="0" i="0" u="none" strike="noStrike" cap="none" spc="0" normalizeH="0" baseline="0" dirty="0" err="1">
                <a:ln>
                  <a:noFill/>
                </a:ln>
                <a:solidFill>
                  <a:srgbClr val="002060"/>
                </a:solidFill>
                <a:effectLst/>
                <a:uFillTx/>
                <a:cs typeface="Arial" panose="020B0604020202020204" pitchFamily="34" charset="0"/>
                <a:sym typeface="Calibri"/>
              </a:rPr>
              <a:t>Renasup</a:t>
            </a:r>
            <a:r>
              <a:rPr kumimoji="0" lang="fr-FR" sz="1800" b="0" i="0" u="none" strike="noStrike" cap="none" spc="0" normalizeH="0" baseline="0" dirty="0">
                <a:ln>
                  <a:noFill/>
                </a:ln>
                <a:solidFill>
                  <a:srgbClr val="002060"/>
                </a:solidFill>
                <a:effectLst/>
                <a:uFillTx/>
                <a:cs typeface="Arial" panose="020B0604020202020204" pitchFamily="34" charset="0"/>
                <a:sym typeface="Calibri"/>
              </a:rPr>
              <a:t> : </a:t>
            </a:r>
            <a:r>
              <a:rPr lang="fr-FR" u="sng" dirty="0">
                <a:solidFill>
                  <a:srgbClr val="0000FF"/>
                </a:solidFill>
                <a:uFill>
                  <a:solidFill>
                    <a:srgbClr val="0000FF"/>
                  </a:solidFill>
                </a:uFill>
                <a:latin typeface="Arial" panose="020B0604020202020204" pitchFamily="34" charset="0"/>
                <a:cs typeface="Arial" panose="020B0604020202020204" pitchFamily="34" charset="0"/>
                <a:hlinkClick r:id="rId3"/>
              </a:rPr>
              <a:t>https://docs.wixstatic.com/ugd/ed1321_d49039a9e50d428c82f40ecd735a3ac0.pdf</a:t>
            </a:r>
            <a:endParaRPr lang="fr-FR" dirty="0">
              <a:latin typeface="Arial" panose="020B0604020202020204" pitchFamily="34" charset="0"/>
              <a:cs typeface="Arial" panose="020B0604020202020204" pitchFamily="34" charset="0"/>
            </a:endParaRPr>
          </a:p>
          <a:p>
            <a:pPr marL="0" marR="0" indent="0" algn="l" defTabSz="457200" rtl="0" fontAlgn="auto" latinLnBrk="0" hangingPunct="0">
              <a:lnSpc>
                <a:spcPct val="100000"/>
              </a:lnSpc>
              <a:spcBef>
                <a:spcPts val="0"/>
              </a:spcBef>
              <a:spcAft>
                <a:spcPts val="0"/>
              </a:spcAft>
              <a:buClrTx/>
              <a:buSzTx/>
              <a:buFontTx/>
              <a:buNone/>
              <a:tabLst/>
            </a:pPr>
            <a:endParaRPr lang="fr-FR" dirty="0">
              <a:solidFill>
                <a:srgbClr val="002060"/>
              </a:solidFill>
              <a:latin typeface="Arial" panose="020B0604020202020204" pitchFamily="34" charset="0"/>
              <a:cs typeface="Arial" panose="020B0604020202020204" pitchFamily="34" charset="0"/>
            </a:endParaRPr>
          </a:p>
          <a:p>
            <a:pPr marL="0" marR="0" indent="0" algn="l" defTabSz="4572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2060"/>
              </a:solidFill>
              <a:effectLst/>
              <a:uFillTx/>
              <a:cs typeface="Arial" panose="020B0604020202020204" pitchFamily="34" charset="0"/>
              <a:sym typeface="Calibri"/>
            </a:endParaRPr>
          </a:p>
          <a:p>
            <a:pPr marL="0" marR="0" indent="0" algn="l" defTabSz="457200" rtl="0" fontAlgn="auto" latinLnBrk="0" hangingPunct="0">
              <a:lnSpc>
                <a:spcPct val="100000"/>
              </a:lnSpc>
              <a:spcBef>
                <a:spcPts val="0"/>
              </a:spcBef>
              <a:spcAft>
                <a:spcPts val="0"/>
              </a:spcAft>
              <a:buClrTx/>
              <a:buSzTx/>
              <a:buFontTx/>
              <a:buNone/>
              <a:tabLst/>
            </a:pPr>
            <a:r>
              <a:rPr lang="fr-FR" dirty="0">
                <a:solidFill>
                  <a:srgbClr val="002060"/>
                </a:solidFill>
                <a:cs typeface="Arial" panose="020B0604020202020204" pitchFamily="34" charset="0"/>
              </a:rPr>
              <a:t>Avec le site gouvernemental : </a:t>
            </a:r>
            <a:endParaRPr kumimoji="0" lang="fr-FR" sz="1800" b="0" i="0" u="none" strike="noStrike" cap="none" spc="0" normalizeH="0" baseline="0" dirty="0">
              <a:ln>
                <a:noFill/>
              </a:ln>
              <a:solidFill>
                <a:srgbClr val="002060"/>
              </a:solidFill>
              <a:effectLst/>
              <a:uFillTx/>
              <a:cs typeface="Arial" panose="020B0604020202020204" pitchFamily="34" charset="0"/>
              <a:sym typeface="Calibri"/>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Espace réservé du numéro de diapositive 6"/>
          <p:cNvSpPr txBox="1">
            <a:spLocks noGrp="1"/>
          </p:cNvSpPr>
          <p:nvPr>
            <p:ph type="sldNum" sz="quarter" idx="4294967295"/>
          </p:nvPr>
        </p:nvSpPr>
        <p:spPr>
          <a:xfrm>
            <a:off x="8422820" y="6404293"/>
            <a:ext cx="263981"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pic>
        <p:nvPicPr>
          <p:cNvPr id="340" name="Pages.jpg" descr="Pages.jpg"/>
          <p:cNvPicPr>
            <a:picLocks noChangeAspect="1"/>
          </p:cNvPicPr>
          <p:nvPr/>
        </p:nvPicPr>
        <p:blipFill>
          <a:blip r:embed="rId2"/>
          <a:stretch>
            <a:fillRect/>
          </a:stretch>
        </p:blipFill>
        <p:spPr>
          <a:xfrm>
            <a:off x="0" y="0"/>
            <a:ext cx="9130063" cy="6858000"/>
          </a:xfrm>
          <a:prstGeom prst="rect">
            <a:avLst/>
          </a:prstGeom>
          <a:ln w="12700">
            <a:miter lim="400000"/>
          </a:ln>
        </p:spPr>
      </p:pic>
      <p:sp>
        <p:nvSpPr>
          <p:cNvPr id="341" name="Rectangle 3"/>
          <p:cNvSpPr/>
          <p:nvPr/>
        </p:nvSpPr>
        <p:spPr>
          <a:xfrm>
            <a:off x="-6164" y="0"/>
            <a:ext cx="9150164" cy="6858000"/>
          </a:xfrm>
          <a:prstGeom prst="rect">
            <a:avLst/>
          </a:prstGeom>
          <a:solidFill>
            <a:srgbClr val="20A69E">
              <a:alpha val="88000"/>
            </a:srgbClr>
          </a:soli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defRPr>
            </a:pPr>
            <a:endParaRPr/>
          </a:p>
        </p:txBody>
      </p:sp>
      <p:sp>
        <p:nvSpPr>
          <p:cNvPr id="342" name="Rectangle 9"/>
          <p:cNvSpPr/>
          <p:nvPr/>
        </p:nvSpPr>
        <p:spPr>
          <a:xfrm>
            <a:off x="1799769" y="2000250"/>
            <a:ext cx="5443617" cy="2862734"/>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343" name="Titre 1"/>
          <p:cNvSpPr txBox="1">
            <a:spLocks noGrp="1"/>
          </p:cNvSpPr>
          <p:nvPr>
            <p:ph type="ctrTitle"/>
          </p:nvPr>
        </p:nvSpPr>
        <p:spPr>
          <a:xfrm>
            <a:off x="1799769" y="2495550"/>
            <a:ext cx="5443618" cy="2367434"/>
          </a:xfrm>
          <a:prstGeom prst="rect">
            <a:avLst/>
          </a:prstGeom>
        </p:spPr>
        <p:txBody>
          <a:bodyPr anchor="ctr"/>
          <a:lstStyle/>
          <a:p>
            <a:pPr defTabSz="416052">
              <a:defRPr sz="2912" b="1">
                <a:solidFill>
                  <a:srgbClr val="C40B74"/>
                </a:solidFill>
                <a:latin typeface="Martel Sans Black"/>
                <a:ea typeface="Martel Sans Black"/>
                <a:cs typeface="Martel Sans Black"/>
                <a:sym typeface="Martel Sans Black"/>
              </a:defRPr>
            </a:pPr>
            <a:br/>
            <a:r>
              <a:t>Le lycée </a:t>
            </a:r>
            <a:br/>
            <a:r>
              <a:t>général et technologique</a:t>
            </a:r>
            <a:br/>
            <a:br/>
            <a:endParaRPr/>
          </a:p>
        </p:txBody>
      </p:sp>
      <p:pic>
        <p:nvPicPr>
          <p:cNvPr id="344" name="Logo+Appellation_blc.png" descr="Logo+Appellation_blc.png"/>
          <p:cNvPicPr>
            <a:picLocks noChangeAspect="1"/>
          </p:cNvPicPr>
          <p:nvPr/>
        </p:nvPicPr>
        <p:blipFill>
          <a:blip r:embed="rId3"/>
          <a:stretch>
            <a:fillRect/>
          </a:stretch>
        </p:blipFill>
        <p:spPr>
          <a:xfrm>
            <a:off x="8162297" y="153819"/>
            <a:ext cx="866713" cy="643407"/>
          </a:xfrm>
          <a:prstGeom prst="rect">
            <a:avLst/>
          </a:prstGeom>
          <a:ln w="12700">
            <a:miter lim="400000"/>
          </a:ln>
        </p:spPr>
      </p:pic>
      <p:sp>
        <p:nvSpPr>
          <p:cNvPr id="345" name="Espace réservé du numéro de diapositive 7"/>
          <p:cNvSpPr txBox="1"/>
          <p:nvPr/>
        </p:nvSpPr>
        <p:spPr>
          <a:xfrm>
            <a:off x="8265886" y="6216751"/>
            <a:ext cx="420916" cy="218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900">
                <a:solidFill>
                  <a:srgbClr val="888888"/>
                </a:solidFill>
              </a:defRPr>
            </a:lvl1pPr>
          </a:lstStyle>
          <a:p>
            <a:r>
              <a:t>2</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Espace réservé du numéro de diapositive 6"/>
          <p:cNvSpPr txBox="1">
            <a:spLocks noGrp="1"/>
          </p:cNvSpPr>
          <p:nvPr>
            <p:ph type="sldNum" sz="quarter" idx="4294967295"/>
          </p:nvPr>
        </p:nvSpPr>
        <p:spPr>
          <a:xfrm>
            <a:off x="8422820" y="6404293"/>
            <a:ext cx="263981" cy="2692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pic>
        <p:nvPicPr>
          <p:cNvPr id="340" name="Pages.jpg" descr="Pages.jpg"/>
          <p:cNvPicPr>
            <a:picLocks noChangeAspect="1"/>
          </p:cNvPicPr>
          <p:nvPr/>
        </p:nvPicPr>
        <p:blipFill>
          <a:blip r:embed="rId2"/>
          <a:stretch>
            <a:fillRect/>
          </a:stretch>
        </p:blipFill>
        <p:spPr>
          <a:xfrm>
            <a:off x="0" y="0"/>
            <a:ext cx="9130063" cy="6858000"/>
          </a:xfrm>
          <a:prstGeom prst="rect">
            <a:avLst/>
          </a:prstGeom>
          <a:ln w="12700">
            <a:miter lim="400000"/>
          </a:ln>
        </p:spPr>
      </p:pic>
      <p:sp>
        <p:nvSpPr>
          <p:cNvPr id="341" name="Rectangle 3"/>
          <p:cNvSpPr/>
          <p:nvPr/>
        </p:nvSpPr>
        <p:spPr>
          <a:xfrm>
            <a:off x="-6164" y="0"/>
            <a:ext cx="9150164" cy="6858000"/>
          </a:xfrm>
          <a:prstGeom prst="rect">
            <a:avLst/>
          </a:prstGeom>
          <a:solidFill>
            <a:srgbClr val="20A69E">
              <a:alpha val="88000"/>
            </a:srgbClr>
          </a:soli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defRPr>
            </a:pPr>
            <a:endParaRPr/>
          </a:p>
        </p:txBody>
      </p:sp>
      <p:sp>
        <p:nvSpPr>
          <p:cNvPr id="342" name="Rectangle 9"/>
          <p:cNvSpPr/>
          <p:nvPr/>
        </p:nvSpPr>
        <p:spPr>
          <a:xfrm>
            <a:off x="1799769" y="2000250"/>
            <a:ext cx="5443617" cy="2862734"/>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343" name="Titre 1"/>
          <p:cNvSpPr txBox="1">
            <a:spLocks noGrp="1"/>
          </p:cNvSpPr>
          <p:nvPr>
            <p:ph type="ctrTitle"/>
          </p:nvPr>
        </p:nvSpPr>
        <p:spPr>
          <a:xfrm>
            <a:off x="1799769" y="2495550"/>
            <a:ext cx="5443618" cy="2367434"/>
          </a:xfrm>
          <a:prstGeom prst="rect">
            <a:avLst/>
          </a:prstGeom>
        </p:spPr>
        <p:txBody>
          <a:bodyPr anchor="ctr"/>
          <a:lstStyle/>
          <a:p>
            <a:pPr defTabSz="416052">
              <a:defRPr sz="2912" b="1">
                <a:solidFill>
                  <a:srgbClr val="C40B74"/>
                </a:solidFill>
                <a:latin typeface="Martel Sans Black"/>
                <a:ea typeface="Martel Sans Black"/>
                <a:cs typeface="Martel Sans Black"/>
                <a:sym typeface="Martel Sans Black"/>
              </a:defRPr>
            </a:pPr>
            <a:br>
              <a:rPr dirty="0"/>
            </a:br>
            <a:r>
              <a:rPr lang="fr-FR" dirty="0"/>
              <a:t>Focus </a:t>
            </a:r>
            <a:br>
              <a:rPr lang="fr-FR" dirty="0"/>
            </a:br>
            <a:r>
              <a:rPr lang="fr-FR" dirty="0"/>
              <a:t>Ecole inclusive au lycée</a:t>
            </a:r>
            <a:br>
              <a:rPr dirty="0"/>
            </a:br>
            <a:br>
              <a:rPr dirty="0"/>
            </a:br>
            <a:endParaRPr dirty="0"/>
          </a:p>
        </p:txBody>
      </p:sp>
      <p:pic>
        <p:nvPicPr>
          <p:cNvPr id="344" name="Logo+Appellation_blc.png" descr="Logo+Appellation_blc.png"/>
          <p:cNvPicPr>
            <a:picLocks noChangeAspect="1"/>
          </p:cNvPicPr>
          <p:nvPr/>
        </p:nvPicPr>
        <p:blipFill>
          <a:blip r:embed="rId3"/>
          <a:stretch>
            <a:fillRect/>
          </a:stretch>
        </p:blipFill>
        <p:spPr>
          <a:xfrm>
            <a:off x="8162297" y="153819"/>
            <a:ext cx="866713" cy="643407"/>
          </a:xfrm>
          <a:prstGeom prst="rect">
            <a:avLst/>
          </a:prstGeom>
          <a:ln w="12700">
            <a:miter lim="400000"/>
          </a:ln>
        </p:spPr>
      </p:pic>
      <p:sp>
        <p:nvSpPr>
          <p:cNvPr id="345" name="Espace réservé du numéro de diapositive 7"/>
          <p:cNvSpPr txBox="1"/>
          <p:nvPr/>
        </p:nvSpPr>
        <p:spPr>
          <a:xfrm>
            <a:off x="8265886" y="6216751"/>
            <a:ext cx="420916" cy="218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900">
                <a:solidFill>
                  <a:srgbClr val="888888"/>
                </a:solidFill>
              </a:defRPr>
            </a:lvl1pPr>
          </a:lstStyle>
          <a:p>
            <a:r>
              <a:t>2</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376028"/>
            <a:ext cx="7303448" cy="423699"/>
          </a:xfrm>
        </p:spPr>
        <p:txBody>
          <a:bodyPr>
            <a:normAutofit fontScale="90000"/>
          </a:bodyPr>
          <a:lstStyle/>
          <a:p>
            <a:pPr algn="l"/>
            <a:r>
              <a:rPr lang="fr-FR" sz="2800" b="1" dirty="0">
                <a:solidFill>
                  <a:prstClr val="white"/>
                </a:solidFill>
                <a:latin typeface="Martel Sans Black"/>
                <a:cs typeface="Martel Sans Black"/>
              </a:rPr>
              <a:t>Sensibilité à l’école inclusive au Bac</a:t>
            </a:r>
            <a:endParaRPr lang="fr-FR" sz="2800" dirty="0">
              <a:solidFill>
                <a:schemeClr val="bg1"/>
              </a:solidFill>
              <a:latin typeface="Martel Sans Black"/>
              <a:cs typeface="Martel Sans Black"/>
            </a:endParaRPr>
          </a:p>
        </p:txBody>
      </p:sp>
      <p:sp>
        <p:nvSpPr>
          <p:cNvPr id="16" name="Sous-titre 2"/>
          <p:cNvSpPr>
            <a:spLocks noGrp="1"/>
          </p:cNvSpPr>
          <p:nvPr>
            <p:ph type="subTitle" idx="1"/>
          </p:nvPr>
        </p:nvSpPr>
        <p:spPr>
          <a:xfrm>
            <a:off x="771525" y="1492293"/>
            <a:ext cx="8062986" cy="5509728"/>
          </a:xfrm>
        </p:spPr>
        <p:txBody>
          <a:bodyPr>
            <a:normAutofit/>
          </a:bodyPr>
          <a:lstStyle/>
          <a:p>
            <a:pPr algn="l" fontAlgn="base"/>
            <a:r>
              <a:rPr lang="fr-FR" sz="2000" b="1" dirty="0">
                <a:solidFill>
                  <a:srgbClr val="002060"/>
                </a:solidFill>
                <a:latin typeface="Calibri" panose="020F0502020204030204" pitchFamily="34" charset="0"/>
                <a:cs typeface="Calibri" panose="020F0502020204030204" pitchFamily="34" charset="0"/>
              </a:rPr>
              <a:t>Les conditions de déroulement des épreuves</a:t>
            </a:r>
            <a:r>
              <a:rPr lang="fr-FR" sz="2000" dirty="0">
                <a:solidFill>
                  <a:srgbClr val="002060"/>
                </a:solidFill>
                <a:latin typeface="Calibri" panose="020F0502020204030204" pitchFamily="34" charset="0"/>
                <a:cs typeface="Calibri" panose="020F0502020204030204" pitchFamily="34" charset="0"/>
              </a:rPr>
              <a:t>  : conditions matérielles, aides techniques, aides humaines, accessibilité des locaux. </a:t>
            </a:r>
          </a:p>
          <a:p>
            <a:pPr marL="800100" lvl="1" indent="-342900" algn="l" fontAlgn="base">
              <a:buFont typeface="Wingdings" panose="05000000000000000000" pitchFamily="2" charset="2"/>
              <a:buChar char="Ø"/>
            </a:pPr>
            <a:r>
              <a:rPr lang="fr-FR" sz="1800" dirty="0">
                <a:solidFill>
                  <a:srgbClr val="002060"/>
                </a:solidFill>
                <a:latin typeface="Calibri" panose="020F0502020204030204" pitchFamily="34" charset="0"/>
                <a:cs typeface="Calibri" panose="020F0502020204030204" pitchFamily="34" charset="0"/>
              </a:rPr>
              <a:t>assistance d'un(e) secrétaire qui écrira sous la dictée du candidat</a:t>
            </a:r>
          </a:p>
          <a:p>
            <a:pPr marL="800100" lvl="1" indent="-342900" algn="l" fontAlgn="base">
              <a:buFont typeface="Wingdings" panose="05000000000000000000" pitchFamily="2" charset="2"/>
              <a:buChar char="Ø"/>
            </a:pPr>
            <a:r>
              <a:rPr lang="fr-FR" sz="1800" dirty="0">
                <a:solidFill>
                  <a:srgbClr val="002060"/>
                </a:solidFill>
                <a:latin typeface="Calibri" panose="020F0502020204030204" pitchFamily="34" charset="0"/>
                <a:cs typeface="Calibri" panose="020F0502020204030204" pitchFamily="34" charset="0"/>
              </a:rPr>
              <a:t>sujets transcrits en braille ou en gros caractères</a:t>
            </a:r>
          </a:p>
          <a:p>
            <a:pPr algn="l" fontAlgn="base"/>
            <a:endParaRPr lang="fr-FR" sz="2000" dirty="0">
              <a:solidFill>
                <a:srgbClr val="002060"/>
              </a:solidFill>
              <a:latin typeface="Calibri" panose="020F0502020204030204" pitchFamily="34" charset="0"/>
              <a:cs typeface="Calibri" panose="020F0502020204030204" pitchFamily="34" charset="0"/>
            </a:endParaRPr>
          </a:p>
          <a:p>
            <a:pPr algn="l" fontAlgn="base"/>
            <a:r>
              <a:rPr lang="fr-FR" sz="2000" b="1" dirty="0">
                <a:solidFill>
                  <a:srgbClr val="002060"/>
                </a:solidFill>
                <a:latin typeface="Calibri" panose="020F0502020204030204" pitchFamily="34" charset="0"/>
                <a:cs typeface="Calibri" panose="020F0502020204030204" pitchFamily="34" charset="0"/>
              </a:rPr>
              <a:t>Temps majoré pour les épreuves ou des temps de pauses : + 1/3 maximum du  temps</a:t>
            </a:r>
          </a:p>
          <a:p>
            <a:pPr algn="l" fontAlgn="base"/>
            <a:endParaRPr lang="fr-FR" sz="2000" dirty="0">
              <a:solidFill>
                <a:srgbClr val="002060"/>
              </a:solidFill>
              <a:latin typeface="Calibri" panose="020F0502020204030204" pitchFamily="34" charset="0"/>
              <a:cs typeface="Calibri" panose="020F0502020204030204" pitchFamily="34" charset="0"/>
            </a:endParaRPr>
          </a:p>
          <a:p>
            <a:pPr algn="l" fontAlgn="base"/>
            <a:r>
              <a:rPr lang="fr-FR" sz="2000" b="1" dirty="0">
                <a:solidFill>
                  <a:srgbClr val="002060"/>
                </a:solidFill>
                <a:latin typeface="Calibri" panose="020F0502020204030204" pitchFamily="34" charset="0"/>
                <a:cs typeface="Calibri" panose="020F0502020204030204" pitchFamily="34" charset="0"/>
              </a:rPr>
              <a:t>Conservation, des notes obtenues</a:t>
            </a:r>
            <a:r>
              <a:rPr lang="fr-FR" sz="2000" dirty="0">
                <a:solidFill>
                  <a:srgbClr val="002060"/>
                </a:solidFill>
                <a:latin typeface="Calibri" panose="020F0502020204030204" pitchFamily="34" charset="0"/>
                <a:cs typeface="Calibri" panose="020F0502020204030204" pitchFamily="34" charset="0"/>
              </a:rPr>
              <a:t> </a:t>
            </a:r>
            <a:r>
              <a:rPr lang="fr-FR" sz="2000" b="1" dirty="0">
                <a:solidFill>
                  <a:srgbClr val="002060"/>
                </a:solidFill>
                <a:latin typeface="Calibri" panose="020F0502020204030204" pitchFamily="34" charset="0"/>
                <a:cs typeface="Calibri" panose="020F0502020204030204" pitchFamily="34" charset="0"/>
              </a:rPr>
              <a:t>durant cinq ans</a:t>
            </a:r>
            <a:endParaRPr lang="fr-FR" sz="2000" dirty="0">
              <a:solidFill>
                <a:srgbClr val="002060"/>
              </a:solidFill>
              <a:latin typeface="Calibri" panose="020F0502020204030204" pitchFamily="34" charset="0"/>
              <a:cs typeface="Calibri" panose="020F0502020204030204" pitchFamily="34" charset="0"/>
            </a:endParaRPr>
          </a:p>
          <a:p>
            <a:pPr algn="l" fontAlgn="base"/>
            <a:endParaRPr lang="fr-FR" sz="2000" dirty="0">
              <a:solidFill>
                <a:srgbClr val="002060"/>
              </a:solidFill>
              <a:latin typeface="Calibri" panose="020F0502020204030204" pitchFamily="34" charset="0"/>
              <a:cs typeface="Calibri" panose="020F0502020204030204" pitchFamily="34" charset="0"/>
            </a:endParaRPr>
          </a:p>
          <a:p>
            <a:pPr algn="l" fontAlgn="base"/>
            <a:r>
              <a:rPr lang="fr-FR" sz="2000" b="1" dirty="0">
                <a:solidFill>
                  <a:srgbClr val="002060"/>
                </a:solidFill>
                <a:latin typeface="Calibri" panose="020F0502020204030204" pitchFamily="34" charset="0"/>
                <a:cs typeface="Calibri" panose="020F0502020204030204" pitchFamily="34" charset="0"/>
              </a:rPr>
              <a:t>Etalement sur plusieurs sessions consécutives</a:t>
            </a:r>
            <a:r>
              <a:rPr lang="fr-FR" sz="2000" dirty="0">
                <a:solidFill>
                  <a:srgbClr val="002060"/>
                </a:solidFill>
                <a:latin typeface="Calibri" panose="020F0502020204030204" pitchFamily="34" charset="0"/>
                <a:cs typeface="Calibri" panose="020F0502020204030204" pitchFamily="34" charset="0"/>
              </a:rPr>
              <a:t> </a:t>
            </a:r>
          </a:p>
          <a:p>
            <a:pPr algn="l" fontAlgn="base"/>
            <a:endParaRPr lang="fr-FR" sz="2000" dirty="0">
              <a:solidFill>
                <a:srgbClr val="002060"/>
              </a:solidFill>
              <a:latin typeface="Calibri" panose="020F0502020204030204" pitchFamily="34" charset="0"/>
              <a:cs typeface="Calibri" panose="020F0502020204030204" pitchFamily="34" charset="0"/>
            </a:endParaRPr>
          </a:p>
          <a:p>
            <a:pPr algn="l" fontAlgn="base"/>
            <a:r>
              <a:rPr lang="fr-FR" sz="2000" b="1" dirty="0">
                <a:solidFill>
                  <a:srgbClr val="002060"/>
                </a:solidFill>
                <a:latin typeface="Calibri" panose="020F0502020204030204" pitchFamily="34" charset="0"/>
                <a:cs typeface="Calibri" panose="020F0502020204030204" pitchFamily="34" charset="0"/>
              </a:rPr>
              <a:t>Adaptations ou dispenses d'épreuves</a:t>
            </a:r>
          </a:p>
          <a:p>
            <a:pPr algn="l" fontAlgn="base"/>
            <a:endParaRPr lang="fr-FR" sz="2000" dirty="0">
              <a:solidFill>
                <a:srgbClr val="002060"/>
              </a:solidFill>
              <a:latin typeface="Calibri" panose="020F0502020204030204" pitchFamily="34" charset="0"/>
              <a:cs typeface="Calibri" panose="020F0502020204030204" pitchFamily="34" charset="0"/>
            </a:endParaRPr>
          </a:p>
          <a:p>
            <a:pPr algn="l"/>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mtClean="0"/>
              <a:pPr algn="ctr"/>
              <a:t>6</a:t>
            </a:fld>
            <a:endParaRPr lang="fr-FR" sz="900" dirty="0"/>
          </a:p>
        </p:txBody>
      </p:sp>
    </p:spTree>
    <p:extLst>
      <p:ext uri="{BB962C8B-B14F-4D97-AF65-F5344CB8AC3E}">
        <p14:creationId xmlns:p14="http://schemas.microsoft.com/office/powerpoint/2010/main" val="36114824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31800"/>
            <a:ext cx="7631723" cy="583491"/>
          </a:xfrm>
        </p:spPr>
        <p:txBody>
          <a:bodyPr/>
          <a:lstStyle/>
          <a:p>
            <a:pPr algn="l"/>
            <a:r>
              <a:rPr lang="fr-FR" sz="2500" b="1" dirty="0">
                <a:solidFill>
                  <a:prstClr val="white"/>
                </a:solidFill>
                <a:latin typeface="Martel Sans Black"/>
                <a:cs typeface="Martel Sans Black"/>
              </a:rPr>
              <a:t>Sensibilité à l’école inclusive au Bac</a:t>
            </a:r>
            <a:endParaRPr lang="fr-FR" dirty="0"/>
          </a:p>
        </p:txBody>
      </p:sp>
      <p:sp>
        <p:nvSpPr>
          <p:cNvPr id="3" name="Espace réservé du contenu 2"/>
          <p:cNvSpPr>
            <a:spLocks noGrp="1"/>
          </p:cNvSpPr>
          <p:nvPr>
            <p:ph idx="1"/>
          </p:nvPr>
        </p:nvSpPr>
        <p:spPr>
          <a:xfrm>
            <a:off x="955152" y="1830387"/>
            <a:ext cx="7453086" cy="4525963"/>
          </a:xfrm>
        </p:spPr>
        <p:txBody>
          <a:bodyPr>
            <a:normAutofit/>
          </a:bodyPr>
          <a:lstStyle/>
          <a:p>
            <a:pPr marL="0" indent="0">
              <a:buNone/>
            </a:pPr>
            <a:r>
              <a:rPr lang="fr-FR" sz="2000" b="1" dirty="0">
                <a:solidFill>
                  <a:srgbClr val="002060"/>
                </a:solidFill>
              </a:rPr>
              <a:t>Copies des candidats en situation de handicap </a:t>
            </a:r>
            <a:r>
              <a:rPr lang="fr-FR" sz="2000" b="1" dirty="0" err="1">
                <a:solidFill>
                  <a:srgbClr val="002060"/>
                </a:solidFill>
              </a:rPr>
              <a:t>anonymisées</a:t>
            </a:r>
            <a:r>
              <a:rPr lang="fr-FR" sz="2000" b="1" dirty="0">
                <a:solidFill>
                  <a:srgbClr val="002060"/>
                </a:solidFill>
              </a:rPr>
              <a:t> </a:t>
            </a:r>
            <a:r>
              <a:rPr lang="fr-FR" sz="2000" dirty="0">
                <a:solidFill>
                  <a:srgbClr val="002060"/>
                </a:solidFill>
              </a:rPr>
              <a:t>et corrigées exactement dans les mêmes conditions que les autres copies</a:t>
            </a:r>
          </a:p>
          <a:p>
            <a:pPr marL="0" indent="0">
              <a:buNone/>
            </a:pPr>
            <a:endParaRPr lang="fr-FR" sz="2000" dirty="0">
              <a:solidFill>
                <a:srgbClr val="002060"/>
              </a:solidFill>
            </a:endParaRPr>
          </a:p>
          <a:p>
            <a:pPr marL="0" indent="0">
              <a:buNone/>
            </a:pPr>
            <a:r>
              <a:rPr lang="fr-FR" sz="2000" b="1" dirty="0">
                <a:solidFill>
                  <a:srgbClr val="002060"/>
                </a:solidFill>
              </a:rPr>
              <a:t>Aucune information relative au handicap portée sur la copie</a:t>
            </a:r>
          </a:p>
          <a:p>
            <a:pPr marL="0" indent="0">
              <a:buNone/>
            </a:pPr>
            <a:endParaRPr lang="fr-FR" sz="2000" dirty="0">
              <a:solidFill>
                <a:srgbClr val="002060"/>
              </a:solidFill>
            </a:endParaRPr>
          </a:p>
          <a:p>
            <a:pPr marL="0" indent="0">
              <a:buNone/>
            </a:pPr>
            <a:r>
              <a:rPr lang="fr-FR" sz="2000" dirty="0">
                <a:solidFill>
                  <a:srgbClr val="002060"/>
                </a:solidFill>
              </a:rPr>
              <a:t>Toutefois, les aménagements d'épreuves sont portés à la connaissance du président de jury qui peut en informer les membres du jury lors de la délibération s'il l'estime nécessaire. (article </a:t>
            </a:r>
            <a:r>
              <a:rPr lang="fr-FR" sz="2000" u="sng" dirty="0">
                <a:solidFill>
                  <a:srgbClr val="002060"/>
                </a:solidFill>
                <a:hlinkClick r:id="rId3"/>
              </a:rPr>
              <a:t>D. 351-31 </a:t>
            </a:r>
            <a:r>
              <a:rPr lang="fr-FR" sz="2000" dirty="0">
                <a:solidFill>
                  <a:srgbClr val="002060"/>
                </a:solidFill>
              </a:rPr>
              <a:t>du code de l'éducation)</a:t>
            </a: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6538381-93E3-BB47-9751-DACDB8DC3AD3}" type="slidenum">
              <a:rPr lang="fr-FR" smtClean="0"/>
              <a:pPr/>
              <a:t>7</a:t>
            </a:fld>
            <a:endParaRPr lang="fr-FR"/>
          </a:p>
        </p:txBody>
      </p:sp>
    </p:spTree>
    <p:extLst>
      <p:ext uri="{BB962C8B-B14F-4D97-AF65-F5344CB8AC3E}">
        <p14:creationId xmlns:p14="http://schemas.microsoft.com/office/powerpoint/2010/main" val="31675827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376028"/>
            <a:ext cx="7303448" cy="423699"/>
          </a:xfrm>
        </p:spPr>
        <p:txBody>
          <a:bodyPr>
            <a:normAutofit fontScale="90000"/>
          </a:bodyPr>
          <a:lstStyle/>
          <a:p>
            <a:pPr algn="l"/>
            <a:r>
              <a:rPr lang="fr-FR" sz="2800" b="1" dirty="0">
                <a:solidFill>
                  <a:schemeClr val="bg1"/>
                </a:solidFill>
                <a:latin typeface="Martel Sans Black"/>
                <a:cs typeface="Martel Sans Black"/>
              </a:rPr>
              <a:t>Sensibilité à l’école inclusive au Bac</a:t>
            </a:r>
            <a:endParaRPr lang="fr-FR" sz="2800" dirty="0">
              <a:solidFill>
                <a:schemeClr val="bg1"/>
              </a:solidFill>
              <a:latin typeface="Martel Sans Black"/>
              <a:cs typeface="Martel Sans Black"/>
            </a:endParaRPr>
          </a:p>
        </p:txBody>
      </p:sp>
      <p:sp>
        <p:nvSpPr>
          <p:cNvPr id="16" name="Sous-titre 2"/>
          <p:cNvSpPr>
            <a:spLocks noGrp="1"/>
          </p:cNvSpPr>
          <p:nvPr>
            <p:ph type="subTitle" idx="1"/>
          </p:nvPr>
        </p:nvSpPr>
        <p:spPr>
          <a:xfrm>
            <a:off x="858661" y="1774508"/>
            <a:ext cx="7769159" cy="4703445"/>
          </a:xfrm>
        </p:spPr>
        <p:txBody>
          <a:bodyPr>
            <a:normAutofit/>
          </a:bodyPr>
          <a:lstStyle/>
          <a:p>
            <a:pPr algn="l"/>
            <a:r>
              <a:rPr lang="fr-FR" sz="2000" b="1" dirty="0">
                <a:solidFill>
                  <a:srgbClr val="002060"/>
                </a:solidFill>
                <a:cs typeface="Helvetica 45 Light"/>
              </a:rPr>
              <a:t>La demande d’aménagement des conditions d’examen du bac </a:t>
            </a:r>
          </a:p>
          <a:p>
            <a:pPr algn="l"/>
            <a:r>
              <a:rPr lang="fr-FR" sz="2000" dirty="0">
                <a:solidFill>
                  <a:schemeClr val="tx1"/>
                </a:solidFill>
                <a:cs typeface="Helvetica 45 Light"/>
              </a:rPr>
              <a:t> </a:t>
            </a:r>
          </a:p>
          <a:p>
            <a:pPr marL="342900" indent="-342900" algn="l">
              <a:buFont typeface="Wingdings" panose="05000000000000000000" pitchFamily="2" charset="2"/>
              <a:buChar char="Ø"/>
            </a:pPr>
            <a:r>
              <a:rPr lang="fr-FR" sz="2000" dirty="0">
                <a:solidFill>
                  <a:srgbClr val="002060"/>
                </a:solidFill>
              </a:rPr>
              <a:t>Faire une demande auprès d’un médecin désigné par la commission des droits et de l'autonomie des personnes handicapées (CDAPH), dépendant de la MDPH ou de la MDA (maison départementale de l’autonomie)  </a:t>
            </a:r>
          </a:p>
          <a:p>
            <a:pPr algn="l"/>
            <a:r>
              <a:rPr lang="fr-FR" sz="2000" dirty="0">
                <a:solidFill>
                  <a:srgbClr val="002060"/>
                </a:solidFill>
              </a:rPr>
              <a:t>	=&gt; son avis est soumis au recteur qui décide l’aménagement des 	épreuves </a:t>
            </a:r>
          </a:p>
          <a:p>
            <a:pPr algn="l"/>
            <a:endParaRPr lang="fr-FR" sz="2000" dirty="0">
              <a:solidFill>
                <a:srgbClr val="002060"/>
              </a:solidFill>
            </a:endParaRPr>
          </a:p>
          <a:p>
            <a:pPr marL="342900" indent="-342900" algn="l">
              <a:buFont typeface="Wingdings" panose="05000000000000000000" pitchFamily="2" charset="2"/>
              <a:buChar char="Ø"/>
            </a:pPr>
            <a:r>
              <a:rPr lang="fr-FR" sz="2000" dirty="0">
                <a:solidFill>
                  <a:srgbClr val="002060"/>
                </a:solidFill>
              </a:rPr>
              <a:t>La demande doit être formulée </a:t>
            </a:r>
            <a:r>
              <a:rPr lang="fr-FR" sz="2000" u="sng" dirty="0">
                <a:solidFill>
                  <a:srgbClr val="002060"/>
                </a:solidFill>
              </a:rPr>
              <a:t>au plus tard à la date limite d'inscription à l'examen concerné</a:t>
            </a:r>
            <a:endParaRPr lang="fr-FR" sz="2000" u="sng" dirty="0">
              <a:solidFill>
                <a:srgbClr val="002060"/>
              </a:solidFill>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mtClean="0"/>
              <a:pPr algn="ctr"/>
              <a:t>8</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37356540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Espace réservé du numéro de diapositive 6"/>
          <p:cNvSpPr txBox="1">
            <a:spLocks noGrp="1"/>
          </p:cNvSpPr>
          <p:nvPr>
            <p:ph type="sldNum" sz="quarter" idx="4294967295"/>
          </p:nvPr>
        </p:nvSpPr>
        <p:spPr>
          <a:xfrm>
            <a:off x="8422820" y="6404293"/>
            <a:ext cx="263981"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pic>
        <p:nvPicPr>
          <p:cNvPr id="365" name="Pages.jpg" descr="Pages.jpg"/>
          <p:cNvPicPr>
            <a:picLocks noChangeAspect="1"/>
          </p:cNvPicPr>
          <p:nvPr/>
        </p:nvPicPr>
        <p:blipFill>
          <a:blip r:embed="rId2"/>
          <a:stretch>
            <a:fillRect/>
          </a:stretch>
        </p:blipFill>
        <p:spPr>
          <a:xfrm>
            <a:off x="0" y="0"/>
            <a:ext cx="9130063" cy="6858000"/>
          </a:xfrm>
          <a:prstGeom prst="rect">
            <a:avLst/>
          </a:prstGeom>
          <a:ln w="12700">
            <a:miter lim="400000"/>
          </a:ln>
        </p:spPr>
      </p:pic>
      <p:sp>
        <p:nvSpPr>
          <p:cNvPr id="366" name="Rectangle 3"/>
          <p:cNvSpPr/>
          <p:nvPr/>
        </p:nvSpPr>
        <p:spPr>
          <a:xfrm>
            <a:off x="-6164" y="0"/>
            <a:ext cx="9150164" cy="6858000"/>
          </a:xfrm>
          <a:prstGeom prst="rect">
            <a:avLst/>
          </a:prstGeom>
          <a:solidFill>
            <a:srgbClr val="20A69E">
              <a:alpha val="88000"/>
            </a:srgbClr>
          </a:soli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defRPr>
            </a:pPr>
            <a:endParaRPr/>
          </a:p>
        </p:txBody>
      </p:sp>
      <p:sp>
        <p:nvSpPr>
          <p:cNvPr id="367" name="Rectangle 9"/>
          <p:cNvSpPr/>
          <p:nvPr/>
        </p:nvSpPr>
        <p:spPr>
          <a:xfrm>
            <a:off x="1799769" y="2000250"/>
            <a:ext cx="5443617" cy="2862734"/>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368" name="Titre 1"/>
          <p:cNvSpPr txBox="1">
            <a:spLocks noGrp="1"/>
          </p:cNvSpPr>
          <p:nvPr>
            <p:ph type="ctrTitle"/>
          </p:nvPr>
        </p:nvSpPr>
        <p:spPr>
          <a:xfrm>
            <a:off x="1799769" y="2245282"/>
            <a:ext cx="5443618" cy="2367435"/>
          </a:xfrm>
          <a:prstGeom prst="rect">
            <a:avLst/>
          </a:prstGeom>
        </p:spPr>
        <p:txBody>
          <a:bodyPr anchor="ctr"/>
          <a:lstStyle/>
          <a:p>
            <a:pPr defTabSz="420623">
              <a:defRPr sz="4232" b="1">
                <a:solidFill>
                  <a:srgbClr val="C40B74"/>
                </a:solidFill>
                <a:latin typeface="Martel Sans Black"/>
                <a:ea typeface="Martel Sans Black"/>
                <a:cs typeface="Martel Sans Black"/>
                <a:sym typeface="Martel Sans Black"/>
              </a:defRPr>
            </a:pPr>
            <a:endParaRPr/>
          </a:p>
          <a:p>
            <a:pPr defTabSz="420623">
              <a:defRPr sz="3312" b="1">
                <a:solidFill>
                  <a:srgbClr val="C40B74"/>
                </a:solidFill>
                <a:latin typeface="Martel Sans Black"/>
                <a:ea typeface="Martel Sans Black"/>
                <a:cs typeface="Martel Sans Black"/>
                <a:sym typeface="Martel Sans Black"/>
              </a:defRPr>
            </a:pPr>
            <a:r>
              <a:t>La classe de seconde</a:t>
            </a:r>
            <a:br/>
            <a:r>
              <a:t>en lycée GT</a:t>
            </a:r>
            <a:br>
              <a:rPr sz="3680"/>
            </a:br>
            <a:endParaRPr sz="3680"/>
          </a:p>
        </p:txBody>
      </p:sp>
      <p:pic>
        <p:nvPicPr>
          <p:cNvPr id="369" name="Logo+Appellation_blc.png" descr="Logo+Appellation_blc.png"/>
          <p:cNvPicPr>
            <a:picLocks noChangeAspect="1"/>
          </p:cNvPicPr>
          <p:nvPr/>
        </p:nvPicPr>
        <p:blipFill>
          <a:blip r:embed="rId3"/>
          <a:stretch>
            <a:fillRect/>
          </a:stretch>
        </p:blipFill>
        <p:spPr>
          <a:xfrm>
            <a:off x="8162297" y="153819"/>
            <a:ext cx="866713" cy="643407"/>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4173</TotalTime>
  <Words>4302</Words>
  <Application>Microsoft Office PowerPoint</Application>
  <PresentationFormat>Affichage à l'écran (4:3)</PresentationFormat>
  <Paragraphs>500</Paragraphs>
  <Slides>38</Slides>
  <Notes>22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38</vt:i4>
      </vt:variant>
    </vt:vector>
  </HeadingPairs>
  <TitlesOfParts>
    <vt:vector size="48" baseType="lpstr">
      <vt:lpstr>Agency FB</vt:lpstr>
      <vt:lpstr>Arial</vt:lpstr>
      <vt:lpstr>Calibri</vt:lpstr>
      <vt:lpstr>Helvetica</vt:lpstr>
      <vt:lpstr>Helvetica 45 Light</vt:lpstr>
      <vt:lpstr>Marianne</vt:lpstr>
      <vt:lpstr>Martel Sans Black</vt:lpstr>
      <vt:lpstr>Verdana</vt:lpstr>
      <vt:lpstr>Wingdings</vt:lpstr>
      <vt:lpstr>Thème Office</vt:lpstr>
      <vt:lpstr>Une orientation pour tous après la 3ème Webinaire du 29 novembre 2021</vt:lpstr>
      <vt:lpstr>L’enseignement secondaire</vt:lpstr>
      <vt:lpstr>Présentation PowerPoint</vt:lpstr>
      <vt:lpstr> Le lycée  général et technologique  </vt:lpstr>
      <vt:lpstr> Focus  Ecole inclusive au lycée  </vt:lpstr>
      <vt:lpstr>Sensibilité à l’école inclusive au Bac</vt:lpstr>
      <vt:lpstr>Sensibilité à l’école inclusive au Bac</vt:lpstr>
      <vt:lpstr>Sensibilité à l’école inclusive au Bac</vt:lpstr>
      <vt:lpstr> La classe de seconde en lycée GT </vt:lpstr>
      <vt:lpstr>Le nouveau tronc commun en classe de seconde </vt:lpstr>
      <vt:lpstr>Nouveaux enseignements optionnels en 2nde</vt:lpstr>
      <vt:lpstr>En route vers la 1ère : rappel du calendrier </vt:lpstr>
      <vt:lpstr>Calendrier - suite</vt:lpstr>
      <vt:lpstr> La classe de première en lycée GT </vt:lpstr>
      <vt:lpstr>La 1ère voie générale</vt:lpstr>
      <vt:lpstr>Présentation PowerPoint</vt:lpstr>
      <vt:lpstr>La voie générale et technologique </vt:lpstr>
      <vt:lpstr>Les évaluations communes   (anciennement E3C-épreuves communes de contrôle continu) </vt:lpstr>
      <vt:lpstr>L’Enseignement de spécialité suivi uniquement en 1ère </vt:lpstr>
      <vt:lpstr>Contrôle continu et évaluation</vt:lpstr>
      <vt:lpstr> Les autres ressources  à notre disposition  </vt:lpstr>
      <vt:lpstr>Ressources à disposition des familles </vt:lpstr>
      <vt:lpstr>Ressources et aides</vt:lpstr>
      <vt:lpstr>Le Lycée professionnel  </vt:lpstr>
      <vt:lpstr>Le lycée professionnel</vt:lpstr>
      <vt:lpstr>Présentation PowerPoint</vt:lpstr>
      <vt:lpstr>Présentation PowerPoint</vt:lpstr>
      <vt:lpstr>Présentation PowerPoint</vt:lpstr>
      <vt:lpstr> Les familles de métiers     </vt:lpstr>
      <vt:lpstr>Présentation PowerPoint</vt:lpstr>
      <vt:lpstr> Les aménagements  pédagogiques  de la  voie professionnelle </vt:lpstr>
      <vt:lpstr>La co-intervention</vt:lpstr>
      <vt:lpstr>L’atelier de philosophie</vt:lpstr>
      <vt:lpstr>Les modules d’accompagnement personnalisé en T </vt:lpstr>
      <vt:lpstr>Les modules d’accompagnement personnalisé en T </vt:lpstr>
      <vt:lpstr> Le chef d’œuvre      </vt:lpstr>
      <vt:lpstr>Le chef-d’œuvre </vt:lpstr>
      <vt:lpstr>Quelques ressources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réformes du secondaire</dc:title>
  <dc:creator>Hélène Sourdel</dc:creator>
  <cp:lastModifiedBy>secretariat APEL91</cp:lastModifiedBy>
  <cp:revision>218</cp:revision>
  <cp:lastPrinted>2021-10-12T13:14:26Z</cp:lastPrinted>
  <dcterms:modified xsi:type="dcterms:W3CDTF">2021-12-07T10:42:38Z</dcterms:modified>
</cp:coreProperties>
</file>